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4" r:id="rId1"/>
  </p:sldMasterIdLst>
  <p:notesMasterIdLst>
    <p:notesMasterId r:id="rId2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7" r:id="rId21"/>
    <p:sldId id="278" r:id="rId22"/>
    <p:sldId id="306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8" autoAdjust="0"/>
    <p:restoredTop sz="94276"/>
  </p:normalViewPr>
  <p:slideViewPr>
    <p:cSldViewPr snapToGrid="0">
      <p:cViewPr varScale="1">
        <p:scale>
          <a:sx n="142" d="100"/>
          <a:sy n="142" d="100"/>
        </p:scale>
        <p:origin x="14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tiff>
</file>

<file path=ppt/media/image5.png>
</file>

<file path=ppt/media/image50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E562BE-ABC4-4BEE-9A4F-D003519B1EC6}" type="datetimeFigureOut">
              <a:rPr lang="en-US" smtClean="0"/>
              <a:t>7/12/23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AA1BF-909E-402A-B897-411B070388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2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6275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P(\text{x}) = \sum_{</a:t>
            </a:r>
            <a:r>
              <a:rPr lang="en-US" dirty="0" err="1"/>
              <a:t>i</a:t>
            </a:r>
            <a:r>
              <a:rPr lang="en-US" dirty="0"/>
              <a:t>}P(\text{c} = </a:t>
            </a:r>
            <a:r>
              <a:rPr lang="en-US" dirty="0" err="1"/>
              <a:t>i</a:t>
            </a:r>
            <a:r>
              <a:rPr lang="en-US" dirty="0"/>
              <a:t>)P(\text{x} | \text{c} = </a:t>
            </a:r>
            <a:r>
              <a:rPr lang="en-US" dirty="0" err="1"/>
              <a:t>i</a:t>
            </a:r>
            <a:r>
              <a:rPr lang="en-US" dirty="0"/>
              <a:t>)\\</a:t>
            </a:r>
          </a:p>
          <a:p>
            <a:endParaRPr lang="en-US" dirty="0"/>
          </a:p>
          <a:p>
            <a:r>
              <a:rPr lang="en-US" dirty="0"/>
              <a:t>x_1\\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x_2\\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4771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\sigma(x)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12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\zeta(x)=log(1+e^x)</a:t>
            </a:r>
          </a:p>
          <a:p>
            <a:endParaRPr lang="en-US" dirty="0"/>
          </a:p>
          <a:p>
            <a:r>
              <a:rPr lang="en-US" dirty="0"/>
              <a:t>Software Version of </a:t>
            </a:r>
          </a:p>
          <a:p>
            <a:r>
              <a:rPr lang="en-US" dirty="0"/>
              <a:t>x^+ = max(0,x)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484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P(\text{x} | \text{y}) = \frac{P(\text{x})P(\text{y} | \text{x})}{P(\text{y})}\\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779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I(x) = -\text{log}P(x)\\</a:t>
            </a:r>
          </a:p>
          <a:p>
            <a:endParaRPr lang="en-US" dirty="0"/>
          </a:p>
          <a:p>
            <a:r>
              <a:rPr lang="en-US" dirty="0"/>
              <a:t>H(\text{x}) = \</a:t>
            </a:r>
            <a:r>
              <a:rPr lang="en-US" dirty="0" err="1"/>
              <a:t>mathbb</a:t>
            </a:r>
            <a:r>
              <a:rPr lang="en-US" dirty="0"/>
              <a:t>{E}_{\text{x} \sim P}[I(x)] = -\</a:t>
            </a:r>
            <a:r>
              <a:rPr lang="en-US" dirty="0" err="1"/>
              <a:t>mathbb</a:t>
            </a:r>
            <a:r>
              <a:rPr lang="en-US" dirty="0"/>
              <a:t>{E}_{\text{x} \sim P}[\text{log} P(x)]\\</a:t>
            </a:r>
          </a:p>
          <a:p>
            <a:endParaRPr lang="en-US" dirty="0"/>
          </a:p>
          <a:p>
            <a:r>
              <a:rPr lang="en-US" dirty="0"/>
              <a:t>D_{KL}(P||Q) =\</a:t>
            </a:r>
            <a:r>
              <a:rPr lang="en-US" dirty="0" err="1"/>
              <a:t>mathbb</a:t>
            </a:r>
            <a:r>
              <a:rPr lang="en-US" dirty="0"/>
              <a:t>{E}_{\text{x} \sim P}\left[ \text{log} \frac{P(x)}{Q(x)} \right] = \</a:t>
            </a:r>
            <a:r>
              <a:rPr lang="en-US" dirty="0" err="1"/>
              <a:t>mathbb</a:t>
            </a:r>
            <a:r>
              <a:rPr lang="en-US" dirty="0"/>
              <a:t>{E}_{\text{x} \sim P}[\text{log}P(x) - \text{log}Q(x)]\\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30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\</a:t>
            </a:r>
            <a:r>
              <a:rPr lang="en-US" dirty="0" err="1"/>
              <a:t>mathbb</a:t>
            </a:r>
            <a:r>
              <a:rPr lang="en-US" dirty="0"/>
              <a:t>{E}_{\text{x}\sim P}[f(x)] = \sum_{x} P(x)f(x)</a:t>
            </a:r>
          </a:p>
          <a:p>
            <a:endParaRPr lang="en-US" dirty="0"/>
          </a:p>
          <a:p>
            <a:r>
              <a:rPr lang="en-US" dirty="0"/>
              <a:t>\</a:t>
            </a:r>
            <a:r>
              <a:rPr lang="en-US" dirty="0" err="1"/>
              <a:t>mathbb</a:t>
            </a:r>
            <a:r>
              <a:rPr lang="en-US" dirty="0"/>
              <a:t>{E}_{\text{x}\sim p}[f(x)] = \int p(x)f(x)dx</a:t>
            </a:r>
          </a:p>
          <a:p>
            <a:endParaRPr lang="en-US" dirty="0"/>
          </a:p>
          <a:p>
            <a:r>
              <a:rPr lang="en-US" dirty="0"/>
              <a:t>\</a:t>
            </a:r>
            <a:r>
              <a:rPr lang="en-US" dirty="0" err="1"/>
              <a:t>mathbb</a:t>
            </a:r>
            <a:r>
              <a:rPr lang="en-US" dirty="0"/>
              <a:t>{E}_{\text{x}}[\alpha f(x) + \beta g(x)] = \alpha \</a:t>
            </a:r>
            <a:r>
              <a:rPr lang="en-US" dirty="0" err="1"/>
              <a:t>mathbb</a:t>
            </a:r>
            <a:r>
              <a:rPr lang="en-US" dirty="0"/>
              <a:t>{E}_{\text{x}}\left[ f(x) \right] + \beta \</a:t>
            </a:r>
            <a:r>
              <a:rPr lang="en-US" dirty="0" err="1"/>
              <a:t>mathbb</a:t>
            </a:r>
            <a:r>
              <a:rPr lang="en-US" dirty="0"/>
              <a:t>{E}_{\text{x}}\left[ g(x) \right]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16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Var(f(x)) = \</a:t>
            </a:r>
            <a:r>
              <a:rPr lang="en-US" dirty="0" err="1"/>
              <a:t>mathbb</a:t>
            </a:r>
            <a:r>
              <a:rPr lang="en-US" dirty="0"/>
              <a:t>{E}[(f(x) - \</a:t>
            </a:r>
            <a:r>
              <a:rPr lang="en-US" dirty="0" err="1"/>
              <a:t>mathbb</a:t>
            </a:r>
            <a:r>
              <a:rPr lang="en-US" dirty="0"/>
              <a:t>{E}[f(x)])^{2}]</a:t>
            </a:r>
          </a:p>
          <a:p>
            <a:endParaRPr lang="en-US" dirty="0"/>
          </a:p>
          <a:p>
            <a:r>
              <a:rPr lang="en-US" dirty="0" err="1"/>
              <a:t>Cov</a:t>
            </a:r>
            <a:r>
              <a:rPr lang="en-US" dirty="0"/>
              <a:t>(f(x),g(y)) = \</a:t>
            </a:r>
            <a:r>
              <a:rPr lang="en-US" dirty="0" err="1"/>
              <a:t>mathbb</a:t>
            </a:r>
            <a:r>
              <a:rPr lang="en-US" dirty="0"/>
              <a:t>{E}[(f(x) - \</a:t>
            </a:r>
            <a:r>
              <a:rPr lang="en-US" dirty="0" err="1"/>
              <a:t>mathbb</a:t>
            </a:r>
            <a:r>
              <a:rPr lang="en-US" dirty="0"/>
              <a:t>{E}[f(x)])(g(y) - \</a:t>
            </a:r>
            <a:r>
              <a:rPr lang="en-US" dirty="0" err="1"/>
              <a:t>mathbb</a:t>
            </a:r>
            <a:r>
              <a:rPr lang="en-US" dirty="0"/>
              <a:t>{E}[g(y)])]</a:t>
            </a:r>
          </a:p>
          <a:p>
            <a:endParaRPr lang="en-US" dirty="0"/>
          </a:p>
          <a:p>
            <a:r>
              <a:rPr lang="en-US" dirty="0" err="1"/>
              <a:t>Cov</a:t>
            </a:r>
            <a:r>
              <a:rPr lang="en-US" dirty="0"/>
              <a:t>(\</a:t>
            </a:r>
            <a:r>
              <a:rPr lang="en-US" dirty="0" err="1"/>
              <a:t>mathbf</a:t>
            </a:r>
            <a:r>
              <a:rPr lang="en-US" dirty="0"/>
              <a:t>{x})_{</a:t>
            </a:r>
            <a:r>
              <a:rPr lang="en-US" dirty="0" err="1"/>
              <a:t>i,j</a:t>
            </a:r>
            <a:r>
              <a:rPr lang="en-US" dirty="0"/>
              <a:t>} = </a:t>
            </a:r>
            <a:r>
              <a:rPr lang="en-US" dirty="0" err="1"/>
              <a:t>Cov</a:t>
            </a:r>
            <a:r>
              <a:rPr lang="en-US" dirty="0"/>
              <a:t>(\text{x}_{</a:t>
            </a:r>
            <a:r>
              <a:rPr lang="en-US" dirty="0" err="1"/>
              <a:t>i</a:t>
            </a:r>
            <a:r>
              <a:rPr lang="en-US" dirty="0"/>
              <a:t>}, \text{x}_{j})\\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77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P(\text{x} = 1) = \phi\\</a:t>
            </a:r>
          </a:p>
          <a:p>
            <a:endParaRPr lang="en-US" dirty="0"/>
          </a:p>
          <a:p>
            <a:r>
              <a:rPr lang="en-US" dirty="0"/>
              <a:t>P(\text{x} = 0) = 1 - \phi\\</a:t>
            </a:r>
          </a:p>
          <a:p>
            <a:endParaRPr lang="en-US" dirty="0"/>
          </a:p>
          <a:p>
            <a:r>
              <a:rPr lang="en-US" dirty="0"/>
              <a:t>P(\text{x} = x) = \phi ^{x} (1- \phi)^{1-x}\\</a:t>
            </a:r>
          </a:p>
          <a:p>
            <a:endParaRPr lang="en-US" dirty="0"/>
          </a:p>
          <a:p>
            <a:r>
              <a:rPr lang="en-US" dirty="0"/>
              <a:t>\</a:t>
            </a:r>
            <a:r>
              <a:rPr lang="en-US" dirty="0" err="1"/>
              <a:t>mathbb</a:t>
            </a:r>
            <a:r>
              <a:rPr lang="en-US" dirty="0"/>
              <a:t>{E}_{\text{x}}[\text{x}] = \phi\\</a:t>
            </a:r>
          </a:p>
          <a:p>
            <a:endParaRPr lang="en-US" dirty="0"/>
          </a:p>
          <a:p>
            <a:r>
              <a:rPr lang="en-US" dirty="0"/>
              <a:t>Var_{\text{x}}(\text{x}) = \phi (1- \phi)\\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36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\</a:t>
            </a:r>
            <a:r>
              <a:rPr lang="en-US" dirty="0" err="1"/>
              <a:t>mathcal</a:t>
            </a:r>
            <a:r>
              <a:rPr lang="en-US" dirty="0"/>
              <a:t>{N}(x;\mu,\sigma^2) = \sqrt{\frac{1}{2\pi\sigma^2}}\text{exp}(-\frac{1}{2\sigma^2}(x-\mu)^2)\\</a:t>
            </a:r>
          </a:p>
          <a:p>
            <a:endParaRPr lang="en-US" dirty="0"/>
          </a:p>
          <a:p>
            <a:r>
              <a:rPr lang="en-US" dirty="0"/>
              <a:t>\</a:t>
            </a:r>
            <a:r>
              <a:rPr lang="en-US" dirty="0" err="1"/>
              <a:t>mathcal</a:t>
            </a:r>
            <a:r>
              <a:rPr lang="en-US" dirty="0"/>
              <a:t>{N}(x;\mu,\beta^{-1}) = \sqrt{\frac{\beta}{2\pi}}\text{exp}(-\frac{1}{2}\beta(x-\mu)^2)\\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03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x=\mu\\</a:t>
            </a:r>
          </a:p>
          <a:p>
            <a:endParaRPr lang="en-US" dirty="0"/>
          </a:p>
          <a:p>
            <a:r>
              <a:rPr lang="en-US" dirty="0"/>
              <a:t>x = \mu \pm \sigma\\</a:t>
            </a:r>
          </a:p>
          <a:p>
            <a:endParaRPr lang="en-US" dirty="0"/>
          </a:p>
          <a:p>
            <a:r>
              <a:rPr lang="en-US" dirty="0"/>
              <a:t>\text{p}(\text{x})\\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218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\</a:t>
            </a:r>
            <a:r>
              <a:rPr lang="en-US" dirty="0" err="1"/>
              <a:t>mathcal</a:t>
            </a:r>
            <a:r>
              <a:rPr lang="en-US" dirty="0"/>
              <a:t>{N}(x;\mu,\Sigma) =\sqrt{\frac{1}{(2\pi)^n\text{det}(\Sigma)}}\text{exp}\left(-\frac{1}{2}(x-\mu)^{\top}\Sigma^{-1}(x-\mu)\right)\\</a:t>
            </a:r>
          </a:p>
          <a:p>
            <a:endParaRPr lang="en-US" dirty="0"/>
          </a:p>
          <a:p>
            <a:r>
              <a:rPr lang="en-US" dirty="0"/>
              <a:t>\</a:t>
            </a:r>
            <a:r>
              <a:rPr lang="en-US" dirty="0" err="1"/>
              <a:t>mathcal</a:t>
            </a:r>
            <a:r>
              <a:rPr lang="en-US" dirty="0"/>
              <a:t>{N}(x;\mu,\beta^{-1}) = \sqrt{\frac{\text{det}(\beta)}{(2\pi)^n}}\text{exp}\left( -\frac{1}{2}(x-\mu)^{\top}\beta (x-\mu) \right)\\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82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p(x;\lambda) = \lambda \</a:t>
            </a:r>
            <a:r>
              <a:rPr lang="en-US" dirty="0" err="1"/>
              <a:t>mathbf</a:t>
            </a:r>
            <a:r>
              <a:rPr lang="en-US" dirty="0"/>
              <a:t>{1}_{x\</a:t>
            </a:r>
            <a:r>
              <a:rPr lang="en-US" dirty="0" err="1"/>
              <a:t>ge</a:t>
            </a:r>
            <a:r>
              <a:rPr lang="en-US" dirty="0"/>
              <a:t> 0}  \text{exp}(-\lambda x)\\</a:t>
            </a:r>
          </a:p>
          <a:p>
            <a:endParaRPr lang="en-US" dirty="0"/>
          </a:p>
          <a:p>
            <a:r>
              <a:rPr lang="en-US" dirty="0"/>
              <a:t>\text{Laplace}(x;\mu,\gamma) = \frac{1}{2\gamma}\text{exp}\left( -\frac{\left| x-\mu \right|}{\gamma} \right)\\</a:t>
            </a:r>
          </a:p>
          <a:p>
            <a:endParaRPr lang="en-US" dirty="0"/>
          </a:p>
          <a:p>
            <a:r>
              <a:rPr lang="en-US" dirty="0"/>
              <a:t>p(x) = \delta(x-\mu)\\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01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\hat{p}(x) = \frac{1}{m}\sum^{m}_{</a:t>
            </a:r>
            <a:r>
              <a:rPr lang="en-US" dirty="0" err="1"/>
              <a:t>i</a:t>
            </a:r>
            <a:r>
              <a:rPr lang="en-US" dirty="0"/>
              <a:t> =1}\delta(x-x^{(</a:t>
            </a:r>
            <a:r>
              <a:rPr lang="en-US" dirty="0" err="1"/>
              <a:t>i</a:t>
            </a:r>
            <a:r>
              <a:rPr lang="en-US" dirty="0"/>
              <a:t>)})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E9B3-3DA8-41D5-A516-63B45ADD2F5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10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916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10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851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91;p1">
            <a:extLst>
              <a:ext uri="{FF2B5EF4-FFF2-40B4-BE49-F238E27FC236}">
                <a16:creationId xmlns:a16="http://schemas.microsoft.com/office/drawing/2014/main" id="{ADD9407C-A9F6-0C4D-B618-3A0A9102A51E}"/>
              </a:ext>
            </a:extLst>
          </p:cNvPr>
          <p:cNvGrpSpPr/>
          <p:nvPr userDrawn="1"/>
        </p:nvGrpSpPr>
        <p:grpSpPr>
          <a:xfrm>
            <a:off x="-46494" y="6013610"/>
            <a:ext cx="2761333" cy="1075223"/>
            <a:chOff x="82550" y="5067970"/>
            <a:chExt cx="2761333" cy="1075223"/>
          </a:xfrm>
        </p:grpSpPr>
        <p:grpSp>
          <p:nvGrpSpPr>
            <p:cNvPr id="15" name="Google Shape;92;p1">
              <a:extLst>
                <a:ext uri="{FF2B5EF4-FFF2-40B4-BE49-F238E27FC236}">
                  <a16:creationId xmlns:a16="http://schemas.microsoft.com/office/drawing/2014/main" id="{70C921BC-54EC-5946-B86A-B80CE69C5683}"/>
                </a:ext>
              </a:extLst>
            </p:cNvPr>
            <p:cNvGrpSpPr/>
            <p:nvPr/>
          </p:nvGrpSpPr>
          <p:grpSpPr>
            <a:xfrm>
              <a:off x="228198" y="5067970"/>
              <a:ext cx="1868753" cy="516255"/>
              <a:chOff x="0" y="0"/>
              <a:chExt cx="3818749" cy="1033107"/>
            </a:xfrm>
          </p:grpSpPr>
          <p:sp>
            <p:nvSpPr>
              <p:cNvPr id="17" name="Google Shape;93;p1">
                <a:extLst>
                  <a:ext uri="{FF2B5EF4-FFF2-40B4-BE49-F238E27FC236}">
                    <a16:creationId xmlns:a16="http://schemas.microsoft.com/office/drawing/2014/main" id="{78626D7D-AD18-3445-981E-6B0DF1E9A89C}"/>
                  </a:ext>
                </a:extLst>
              </p:cNvPr>
              <p:cNvSpPr/>
              <p:nvPr/>
            </p:nvSpPr>
            <p:spPr>
              <a:xfrm>
                <a:off x="457813" y="44353"/>
                <a:ext cx="72085" cy="179896"/>
              </a:xfrm>
              <a:custGeom>
                <a:avLst/>
                <a:gdLst/>
                <a:ahLst/>
                <a:cxnLst/>
                <a:rect l="l" t="t" r="r" b="b"/>
                <a:pathLst>
                  <a:path w="72085" h="179896" extrusionOk="0">
                    <a:moveTo>
                      <a:pt x="7125" y="0"/>
                    </a:moveTo>
                    <a:lnTo>
                      <a:pt x="72085" y="0"/>
                    </a:lnTo>
                    <a:lnTo>
                      <a:pt x="5740" y="179896"/>
                    </a:lnTo>
                    <a:cubicBezTo>
                      <a:pt x="3835" y="179502"/>
                      <a:pt x="1918" y="179134"/>
                      <a:pt x="0" y="178778"/>
                    </a:cubicBezTo>
                    <a:lnTo>
                      <a:pt x="7125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94;p1">
                <a:extLst>
                  <a:ext uri="{FF2B5EF4-FFF2-40B4-BE49-F238E27FC236}">
                    <a16:creationId xmlns:a16="http://schemas.microsoft.com/office/drawing/2014/main" id="{BBF2C9C3-A65A-1240-AC9A-8C05653710A0}"/>
                  </a:ext>
                </a:extLst>
              </p:cNvPr>
              <p:cNvSpPr/>
              <p:nvPr/>
            </p:nvSpPr>
            <p:spPr>
              <a:xfrm>
                <a:off x="611779" y="52606"/>
                <a:ext cx="160414" cy="220535"/>
              </a:xfrm>
              <a:custGeom>
                <a:avLst/>
                <a:gdLst/>
                <a:ahLst/>
                <a:cxnLst/>
                <a:rect l="l" t="t" r="r" b="b"/>
                <a:pathLst>
                  <a:path w="160414" h="220535" extrusionOk="0">
                    <a:moveTo>
                      <a:pt x="160414" y="0"/>
                    </a:moveTo>
                    <a:lnTo>
                      <a:pt x="160414" y="121412"/>
                    </a:lnTo>
                    <a:lnTo>
                      <a:pt x="24016" y="220535"/>
                    </a:lnTo>
                    <a:lnTo>
                      <a:pt x="0" y="220535"/>
                    </a:lnTo>
                    <a:lnTo>
                      <a:pt x="160414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95;p1">
                <a:extLst>
                  <a:ext uri="{FF2B5EF4-FFF2-40B4-BE49-F238E27FC236}">
                    <a16:creationId xmlns:a16="http://schemas.microsoft.com/office/drawing/2014/main" id="{0025CBA4-4AA3-8B47-813D-386ADB249883}"/>
                  </a:ext>
                </a:extLst>
              </p:cNvPr>
              <p:cNvSpPr/>
              <p:nvPr/>
            </p:nvSpPr>
            <p:spPr>
              <a:xfrm>
                <a:off x="554916" y="44356"/>
                <a:ext cx="209080" cy="220942"/>
              </a:xfrm>
              <a:custGeom>
                <a:avLst/>
                <a:gdLst/>
                <a:ahLst/>
                <a:cxnLst/>
                <a:rect l="l" t="t" r="r" b="b"/>
                <a:pathLst>
                  <a:path w="209080" h="220942" extrusionOk="0">
                    <a:moveTo>
                      <a:pt x="100508" y="0"/>
                    </a:moveTo>
                    <a:lnTo>
                      <a:pt x="209080" y="0"/>
                    </a:lnTo>
                    <a:lnTo>
                      <a:pt x="4889" y="220942"/>
                    </a:lnTo>
                    <a:cubicBezTo>
                      <a:pt x="3277" y="219837"/>
                      <a:pt x="1651" y="218745"/>
                      <a:pt x="0" y="217678"/>
                    </a:cubicBezTo>
                    <a:lnTo>
                      <a:pt x="100508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96;p1">
                <a:extLst>
                  <a:ext uri="{FF2B5EF4-FFF2-40B4-BE49-F238E27FC236}">
                    <a16:creationId xmlns:a16="http://schemas.microsoft.com/office/drawing/2014/main" id="{F18E07F3-23A8-3F41-BF9A-B26FAE39CDED}"/>
                  </a:ext>
                </a:extLst>
              </p:cNvPr>
              <p:cNvSpPr/>
              <p:nvPr/>
            </p:nvSpPr>
            <p:spPr>
              <a:xfrm>
                <a:off x="508286" y="44352"/>
                <a:ext cx="125298" cy="195643"/>
              </a:xfrm>
              <a:custGeom>
                <a:avLst/>
                <a:gdLst/>
                <a:ahLst/>
                <a:cxnLst/>
                <a:rect l="l" t="t" r="r" b="b"/>
                <a:pathLst>
                  <a:path w="125298" h="195643" extrusionOk="0">
                    <a:moveTo>
                      <a:pt x="46545" y="0"/>
                    </a:moveTo>
                    <a:lnTo>
                      <a:pt x="125298" y="0"/>
                    </a:lnTo>
                    <a:lnTo>
                      <a:pt x="5436" y="195643"/>
                    </a:lnTo>
                    <a:cubicBezTo>
                      <a:pt x="3632" y="194882"/>
                      <a:pt x="1829" y="194132"/>
                      <a:pt x="0" y="193408"/>
                    </a:cubicBezTo>
                    <a:lnTo>
                      <a:pt x="46545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97;p1">
                <a:extLst>
                  <a:ext uri="{FF2B5EF4-FFF2-40B4-BE49-F238E27FC236}">
                    <a16:creationId xmlns:a16="http://schemas.microsoft.com/office/drawing/2014/main" id="{A4CA0CF6-6049-D746-B455-0338D2302134}"/>
                  </a:ext>
                </a:extLst>
              </p:cNvPr>
              <p:cNvSpPr/>
              <p:nvPr/>
            </p:nvSpPr>
            <p:spPr>
              <a:xfrm>
                <a:off x="696945" y="203660"/>
                <a:ext cx="75248" cy="69482"/>
              </a:xfrm>
              <a:custGeom>
                <a:avLst/>
                <a:gdLst/>
                <a:ahLst/>
                <a:cxnLst/>
                <a:rect l="l" t="t" r="r" b="b"/>
                <a:pathLst>
                  <a:path w="75248" h="69482" extrusionOk="0">
                    <a:moveTo>
                      <a:pt x="75248" y="0"/>
                    </a:moveTo>
                    <a:lnTo>
                      <a:pt x="75248" y="69482"/>
                    </a:lnTo>
                    <a:lnTo>
                      <a:pt x="0" y="69482"/>
                    </a:lnTo>
                    <a:lnTo>
                      <a:pt x="75248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98;p1">
                <a:extLst>
                  <a:ext uri="{FF2B5EF4-FFF2-40B4-BE49-F238E27FC236}">
                    <a16:creationId xmlns:a16="http://schemas.microsoft.com/office/drawing/2014/main" id="{46ED1B6B-4DBF-7842-9A19-C743F75FC036}"/>
                  </a:ext>
                </a:extLst>
              </p:cNvPr>
              <p:cNvSpPr/>
              <p:nvPr/>
            </p:nvSpPr>
            <p:spPr>
              <a:xfrm>
                <a:off x="378116" y="44358"/>
                <a:ext cx="60897" cy="174307"/>
              </a:xfrm>
              <a:custGeom>
                <a:avLst/>
                <a:gdLst/>
                <a:ahLst/>
                <a:cxnLst/>
                <a:rect l="l" t="t" r="r" b="b"/>
                <a:pathLst>
                  <a:path w="60897" h="174307" extrusionOk="0">
                    <a:moveTo>
                      <a:pt x="0" y="0"/>
                    </a:moveTo>
                    <a:lnTo>
                      <a:pt x="60897" y="0"/>
                    </a:lnTo>
                    <a:lnTo>
                      <a:pt x="33388" y="174307"/>
                    </a:lnTo>
                    <a:cubicBezTo>
                      <a:pt x="32258" y="174295"/>
                      <a:pt x="31128" y="174269"/>
                      <a:pt x="29985" y="174269"/>
                    </a:cubicBezTo>
                    <a:cubicBezTo>
                      <a:pt x="29185" y="174269"/>
                      <a:pt x="28385" y="174295"/>
                      <a:pt x="27585" y="17429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99;p1">
                <a:extLst>
                  <a:ext uri="{FF2B5EF4-FFF2-40B4-BE49-F238E27FC236}">
                    <a16:creationId xmlns:a16="http://schemas.microsoft.com/office/drawing/2014/main" id="{EAB810CA-7282-B046-8352-5E9CF69AF889}"/>
                  </a:ext>
                </a:extLst>
              </p:cNvPr>
              <p:cNvSpPr/>
              <p:nvPr/>
            </p:nvSpPr>
            <p:spPr>
              <a:xfrm>
                <a:off x="287087" y="44348"/>
                <a:ext cx="72085" cy="179896"/>
              </a:xfrm>
              <a:custGeom>
                <a:avLst/>
                <a:gdLst/>
                <a:ahLst/>
                <a:cxnLst/>
                <a:rect l="l" t="t" r="r" b="b"/>
                <a:pathLst>
                  <a:path w="72085" h="179896" extrusionOk="0">
                    <a:moveTo>
                      <a:pt x="0" y="0"/>
                    </a:moveTo>
                    <a:lnTo>
                      <a:pt x="64960" y="0"/>
                    </a:lnTo>
                    <a:lnTo>
                      <a:pt x="72085" y="178778"/>
                    </a:lnTo>
                    <a:cubicBezTo>
                      <a:pt x="70167" y="179134"/>
                      <a:pt x="68250" y="179502"/>
                      <a:pt x="66345" y="17989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100;p1">
                <a:extLst>
                  <a:ext uri="{FF2B5EF4-FFF2-40B4-BE49-F238E27FC236}">
                    <a16:creationId xmlns:a16="http://schemas.microsoft.com/office/drawing/2014/main" id="{CFFFEFE5-320D-8148-83DC-8BF7F0E5ADB8}"/>
                  </a:ext>
                </a:extLst>
              </p:cNvPr>
              <p:cNvSpPr/>
              <p:nvPr/>
            </p:nvSpPr>
            <p:spPr>
              <a:xfrm>
                <a:off x="44796" y="52606"/>
                <a:ext cx="160414" cy="220535"/>
              </a:xfrm>
              <a:custGeom>
                <a:avLst/>
                <a:gdLst/>
                <a:ahLst/>
                <a:cxnLst/>
                <a:rect l="l" t="t" r="r" b="b"/>
                <a:pathLst>
                  <a:path w="160414" h="220535" extrusionOk="0">
                    <a:moveTo>
                      <a:pt x="0" y="0"/>
                    </a:moveTo>
                    <a:lnTo>
                      <a:pt x="160414" y="220535"/>
                    </a:lnTo>
                    <a:lnTo>
                      <a:pt x="136398" y="220535"/>
                    </a:lnTo>
                    <a:lnTo>
                      <a:pt x="0" y="1214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101;p1">
                <a:extLst>
                  <a:ext uri="{FF2B5EF4-FFF2-40B4-BE49-F238E27FC236}">
                    <a16:creationId xmlns:a16="http://schemas.microsoft.com/office/drawing/2014/main" id="{54659196-5CA3-C240-AF82-3B815C27611A}"/>
                  </a:ext>
                </a:extLst>
              </p:cNvPr>
              <p:cNvSpPr/>
              <p:nvPr/>
            </p:nvSpPr>
            <p:spPr>
              <a:xfrm>
                <a:off x="52987" y="44356"/>
                <a:ext cx="209080" cy="220942"/>
              </a:xfrm>
              <a:custGeom>
                <a:avLst/>
                <a:gdLst/>
                <a:ahLst/>
                <a:cxnLst/>
                <a:rect l="l" t="t" r="r" b="b"/>
                <a:pathLst>
                  <a:path w="209080" h="220942" extrusionOk="0">
                    <a:moveTo>
                      <a:pt x="0" y="0"/>
                    </a:moveTo>
                    <a:lnTo>
                      <a:pt x="108585" y="0"/>
                    </a:lnTo>
                    <a:lnTo>
                      <a:pt x="209080" y="217678"/>
                    </a:lnTo>
                    <a:cubicBezTo>
                      <a:pt x="207442" y="218745"/>
                      <a:pt x="205816" y="219837"/>
                      <a:pt x="204191" y="22094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02;p1">
                <a:extLst>
                  <a:ext uri="{FF2B5EF4-FFF2-40B4-BE49-F238E27FC236}">
                    <a16:creationId xmlns:a16="http://schemas.microsoft.com/office/drawing/2014/main" id="{B04FCCD5-90B9-2147-A82F-5CB0AC0EBABC}"/>
                  </a:ext>
                </a:extLst>
              </p:cNvPr>
              <p:cNvSpPr/>
              <p:nvPr/>
            </p:nvSpPr>
            <p:spPr>
              <a:xfrm>
                <a:off x="183412" y="44360"/>
                <a:ext cx="125286" cy="195631"/>
              </a:xfrm>
              <a:custGeom>
                <a:avLst/>
                <a:gdLst/>
                <a:ahLst/>
                <a:cxnLst/>
                <a:rect l="l" t="t" r="r" b="b"/>
                <a:pathLst>
                  <a:path w="125286" h="195631" extrusionOk="0">
                    <a:moveTo>
                      <a:pt x="0" y="0"/>
                    </a:moveTo>
                    <a:lnTo>
                      <a:pt x="78740" y="0"/>
                    </a:lnTo>
                    <a:lnTo>
                      <a:pt x="125286" y="193396"/>
                    </a:lnTo>
                    <a:cubicBezTo>
                      <a:pt x="123469" y="194120"/>
                      <a:pt x="121653" y="194869"/>
                      <a:pt x="119850" y="19563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103;p1">
                <a:extLst>
                  <a:ext uri="{FF2B5EF4-FFF2-40B4-BE49-F238E27FC236}">
                    <a16:creationId xmlns:a16="http://schemas.microsoft.com/office/drawing/2014/main" id="{D9BE06F1-7167-9D4C-9CA2-BA5322A10CF6}"/>
                  </a:ext>
                </a:extLst>
              </p:cNvPr>
              <p:cNvSpPr/>
              <p:nvPr/>
            </p:nvSpPr>
            <p:spPr>
              <a:xfrm>
                <a:off x="44795" y="203657"/>
                <a:ext cx="75248" cy="69482"/>
              </a:xfrm>
              <a:custGeom>
                <a:avLst/>
                <a:gdLst/>
                <a:ahLst/>
                <a:cxnLst/>
                <a:rect l="l" t="t" r="r" b="b"/>
                <a:pathLst>
                  <a:path w="75248" h="69482" extrusionOk="0">
                    <a:moveTo>
                      <a:pt x="0" y="0"/>
                    </a:moveTo>
                    <a:lnTo>
                      <a:pt x="75248" y="69482"/>
                    </a:lnTo>
                    <a:lnTo>
                      <a:pt x="0" y="694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104;p1">
                <a:extLst>
                  <a:ext uri="{FF2B5EF4-FFF2-40B4-BE49-F238E27FC236}">
                    <a16:creationId xmlns:a16="http://schemas.microsoft.com/office/drawing/2014/main" id="{4EC09165-3C2B-1A49-8902-7C81BF571A63}"/>
                  </a:ext>
                </a:extLst>
              </p:cNvPr>
              <p:cNvSpPr/>
              <p:nvPr/>
            </p:nvSpPr>
            <p:spPr>
              <a:xfrm>
                <a:off x="0" y="0"/>
                <a:ext cx="408153" cy="1033107"/>
              </a:xfrm>
              <a:custGeom>
                <a:avLst/>
                <a:gdLst/>
                <a:ahLst/>
                <a:cxnLst/>
                <a:rect l="l" t="t" r="r" b="b"/>
                <a:pathLst>
                  <a:path w="408153" h="1033107" extrusionOk="0">
                    <a:moveTo>
                      <a:pt x="0" y="0"/>
                    </a:moveTo>
                    <a:lnTo>
                      <a:pt x="408153" y="0"/>
                    </a:lnTo>
                    <a:lnTo>
                      <a:pt x="408153" y="20803"/>
                    </a:lnTo>
                    <a:lnTo>
                      <a:pt x="20803" y="20803"/>
                    </a:lnTo>
                    <a:lnTo>
                      <a:pt x="20803" y="608965"/>
                    </a:lnTo>
                    <a:cubicBezTo>
                      <a:pt x="22974" y="705930"/>
                      <a:pt x="54496" y="789280"/>
                      <a:pt x="114516" y="856780"/>
                    </a:cubicBezTo>
                    <a:cubicBezTo>
                      <a:pt x="222618" y="978357"/>
                      <a:pt x="386740" y="1008558"/>
                      <a:pt x="405105" y="1011593"/>
                    </a:cubicBezTo>
                    <a:cubicBezTo>
                      <a:pt x="406260" y="1011796"/>
                      <a:pt x="407035" y="1011911"/>
                      <a:pt x="407378" y="1011962"/>
                    </a:cubicBezTo>
                    <a:lnTo>
                      <a:pt x="408140" y="1012076"/>
                    </a:lnTo>
                    <a:lnTo>
                      <a:pt x="408153" y="1012074"/>
                    </a:lnTo>
                    <a:lnTo>
                      <a:pt x="408153" y="1033100"/>
                    </a:lnTo>
                    <a:lnTo>
                      <a:pt x="408102" y="1033107"/>
                    </a:lnTo>
                    <a:lnTo>
                      <a:pt x="404317" y="1032535"/>
                    </a:lnTo>
                    <a:cubicBezTo>
                      <a:pt x="403949" y="1032485"/>
                      <a:pt x="403035" y="1032345"/>
                      <a:pt x="401688" y="1032116"/>
                    </a:cubicBezTo>
                    <a:cubicBezTo>
                      <a:pt x="382588" y="1028954"/>
                      <a:pt x="211798" y="997484"/>
                      <a:pt x="98971" y="870598"/>
                    </a:cubicBezTo>
                    <a:cubicBezTo>
                      <a:pt x="35585" y="799313"/>
                      <a:pt x="2286" y="711480"/>
                      <a:pt x="13" y="60951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105;p1">
                <a:extLst>
                  <a:ext uri="{FF2B5EF4-FFF2-40B4-BE49-F238E27FC236}">
                    <a16:creationId xmlns:a16="http://schemas.microsoft.com/office/drawing/2014/main" id="{5C43AE3F-A77B-D849-9831-BEC3D298BAE5}"/>
                  </a:ext>
                </a:extLst>
              </p:cNvPr>
              <p:cNvSpPr/>
              <p:nvPr/>
            </p:nvSpPr>
            <p:spPr>
              <a:xfrm>
                <a:off x="408153" y="0"/>
                <a:ext cx="408153" cy="1033100"/>
              </a:xfrm>
              <a:custGeom>
                <a:avLst/>
                <a:gdLst/>
                <a:ahLst/>
                <a:cxnLst/>
                <a:rect l="l" t="t" r="r" b="b"/>
                <a:pathLst>
                  <a:path w="408153" h="1033100" extrusionOk="0">
                    <a:moveTo>
                      <a:pt x="0" y="0"/>
                    </a:moveTo>
                    <a:lnTo>
                      <a:pt x="408153" y="0"/>
                    </a:lnTo>
                    <a:lnTo>
                      <a:pt x="408153" y="609245"/>
                    </a:lnTo>
                    <a:cubicBezTo>
                      <a:pt x="406845" y="667665"/>
                      <a:pt x="395338" y="721856"/>
                      <a:pt x="373952" y="770509"/>
                    </a:cubicBezTo>
                    <a:cubicBezTo>
                      <a:pt x="358038" y="806730"/>
                      <a:pt x="336410" y="840398"/>
                      <a:pt x="309702" y="870560"/>
                    </a:cubicBezTo>
                    <a:cubicBezTo>
                      <a:pt x="191732" y="1003757"/>
                      <a:pt x="11367" y="1031443"/>
                      <a:pt x="3746" y="1032548"/>
                    </a:cubicBezTo>
                    <a:lnTo>
                      <a:pt x="0" y="1033100"/>
                    </a:lnTo>
                    <a:lnTo>
                      <a:pt x="0" y="1012074"/>
                    </a:lnTo>
                    <a:lnTo>
                      <a:pt x="737" y="1011962"/>
                    </a:lnTo>
                    <a:cubicBezTo>
                      <a:pt x="8052" y="1010907"/>
                      <a:pt x="180988" y="984517"/>
                      <a:pt x="294119" y="856768"/>
                    </a:cubicBezTo>
                    <a:cubicBezTo>
                      <a:pt x="319405" y="828218"/>
                      <a:pt x="339865" y="796379"/>
                      <a:pt x="354914" y="762140"/>
                    </a:cubicBezTo>
                    <a:cubicBezTo>
                      <a:pt x="375196" y="715976"/>
                      <a:pt x="386118" y="664464"/>
                      <a:pt x="387350" y="609029"/>
                    </a:cubicBezTo>
                    <a:lnTo>
                      <a:pt x="387350" y="20803"/>
                    </a:lnTo>
                    <a:lnTo>
                      <a:pt x="0" y="208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106;p1">
                <a:extLst>
                  <a:ext uri="{FF2B5EF4-FFF2-40B4-BE49-F238E27FC236}">
                    <a16:creationId xmlns:a16="http://schemas.microsoft.com/office/drawing/2014/main" id="{C213ABBF-3703-A44E-8D0A-F78F1CF56FF7}"/>
                  </a:ext>
                </a:extLst>
              </p:cNvPr>
              <p:cNvSpPr/>
              <p:nvPr/>
            </p:nvSpPr>
            <p:spPr>
              <a:xfrm>
                <a:off x="190455" y="542840"/>
                <a:ext cx="21463" cy="21946"/>
              </a:xfrm>
              <a:custGeom>
                <a:avLst/>
                <a:gdLst/>
                <a:ahLst/>
                <a:cxnLst/>
                <a:rect l="l" t="t" r="r" b="b"/>
                <a:pathLst>
                  <a:path w="21463" h="21946" extrusionOk="0">
                    <a:moveTo>
                      <a:pt x="0" y="0"/>
                    </a:moveTo>
                    <a:lnTo>
                      <a:pt x="21311" y="0"/>
                    </a:lnTo>
                    <a:lnTo>
                      <a:pt x="21463" y="1867"/>
                    </a:lnTo>
                    <a:lnTo>
                      <a:pt x="21463" y="21946"/>
                    </a:lnTo>
                    <a:lnTo>
                      <a:pt x="0" y="219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107;p1">
                <a:extLst>
                  <a:ext uri="{FF2B5EF4-FFF2-40B4-BE49-F238E27FC236}">
                    <a16:creationId xmlns:a16="http://schemas.microsoft.com/office/drawing/2014/main" id="{35F9E580-49D0-3E4C-8855-3CB6D0D6ABEC}"/>
                  </a:ext>
                </a:extLst>
              </p:cNvPr>
              <p:cNvSpPr/>
              <p:nvPr/>
            </p:nvSpPr>
            <p:spPr>
              <a:xfrm>
                <a:off x="122061" y="451103"/>
                <a:ext cx="89713" cy="77661"/>
              </a:xfrm>
              <a:custGeom>
                <a:avLst/>
                <a:gdLst/>
                <a:ahLst/>
                <a:cxnLst/>
                <a:rect l="l" t="t" r="r" b="b"/>
                <a:pathLst>
                  <a:path w="89713" h="77661" extrusionOk="0">
                    <a:moveTo>
                      <a:pt x="25997" y="0"/>
                    </a:moveTo>
                    <a:cubicBezTo>
                      <a:pt x="29578" y="0"/>
                      <a:pt x="33058" y="724"/>
                      <a:pt x="36335" y="2146"/>
                    </a:cubicBezTo>
                    <a:cubicBezTo>
                      <a:pt x="37427" y="2692"/>
                      <a:pt x="38354" y="3150"/>
                      <a:pt x="39345" y="3607"/>
                    </a:cubicBezTo>
                    <a:cubicBezTo>
                      <a:pt x="49086" y="8115"/>
                      <a:pt x="59474" y="10401"/>
                      <a:pt x="70218" y="10401"/>
                    </a:cubicBezTo>
                    <a:cubicBezTo>
                      <a:pt x="70599" y="10401"/>
                      <a:pt x="70968" y="10389"/>
                      <a:pt x="71374" y="10376"/>
                    </a:cubicBezTo>
                    <a:cubicBezTo>
                      <a:pt x="72238" y="10363"/>
                      <a:pt x="73025" y="10351"/>
                      <a:pt x="73800" y="10312"/>
                    </a:cubicBezTo>
                    <a:cubicBezTo>
                      <a:pt x="78549" y="10008"/>
                      <a:pt x="82931" y="9055"/>
                      <a:pt x="87173" y="7429"/>
                    </a:cubicBezTo>
                    <a:lnTo>
                      <a:pt x="89713" y="6452"/>
                    </a:lnTo>
                    <a:lnTo>
                      <a:pt x="89713" y="77661"/>
                    </a:lnTo>
                    <a:lnTo>
                      <a:pt x="28067" y="77661"/>
                    </a:lnTo>
                    <a:lnTo>
                      <a:pt x="27673" y="76314"/>
                    </a:lnTo>
                    <a:cubicBezTo>
                      <a:pt x="24702" y="66142"/>
                      <a:pt x="19533" y="56998"/>
                      <a:pt x="12332" y="49162"/>
                    </a:cubicBezTo>
                    <a:cubicBezTo>
                      <a:pt x="1613" y="37503"/>
                      <a:pt x="0" y="34468"/>
                      <a:pt x="0" y="25997"/>
                    </a:cubicBezTo>
                    <a:cubicBezTo>
                      <a:pt x="0" y="11659"/>
                      <a:pt x="11659" y="0"/>
                      <a:pt x="25997" y="0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108;p1">
                <a:extLst>
                  <a:ext uri="{FF2B5EF4-FFF2-40B4-BE49-F238E27FC236}">
                    <a16:creationId xmlns:a16="http://schemas.microsoft.com/office/drawing/2014/main" id="{F13D66E4-3DC7-1D4D-8A69-DDC3D8995059}"/>
                  </a:ext>
                </a:extLst>
              </p:cNvPr>
              <p:cNvSpPr/>
              <p:nvPr/>
            </p:nvSpPr>
            <p:spPr>
              <a:xfrm>
                <a:off x="268317" y="542845"/>
                <a:ext cx="21463" cy="21946"/>
              </a:xfrm>
              <a:custGeom>
                <a:avLst/>
                <a:gdLst/>
                <a:ahLst/>
                <a:cxnLst/>
                <a:rect l="l" t="t" r="r" b="b"/>
                <a:pathLst>
                  <a:path w="21463" h="21946" extrusionOk="0">
                    <a:moveTo>
                      <a:pt x="0" y="0"/>
                    </a:moveTo>
                    <a:lnTo>
                      <a:pt x="21463" y="0"/>
                    </a:lnTo>
                    <a:lnTo>
                      <a:pt x="21463" y="21946"/>
                    </a:lnTo>
                    <a:lnTo>
                      <a:pt x="0" y="21946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109;p1">
                <a:extLst>
                  <a:ext uri="{FF2B5EF4-FFF2-40B4-BE49-F238E27FC236}">
                    <a16:creationId xmlns:a16="http://schemas.microsoft.com/office/drawing/2014/main" id="{C763CFC3-F900-844E-B737-5F3CD842553E}"/>
                  </a:ext>
                </a:extLst>
              </p:cNvPr>
              <p:cNvSpPr/>
              <p:nvPr/>
            </p:nvSpPr>
            <p:spPr>
              <a:xfrm>
                <a:off x="44933" y="296623"/>
                <a:ext cx="91707" cy="549121"/>
              </a:xfrm>
              <a:custGeom>
                <a:avLst/>
                <a:gdLst/>
                <a:ahLst/>
                <a:cxnLst/>
                <a:rect l="l" t="t" r="r" b="b"/>
                <a:pathLst>
                  <a:path w="91707" h="549121" extrusionOk="0">
                    <a:moveTo>
                      <a:pt x="0" y="0"/>
                    </a:moveTo>
                    <a:lnTo>
                      <a:pt x="91707" y="0"/>
                    </a:lnTo>
                    <a:lnTo>
                      <a:pt x="91707" y="137642"/>
                    </a:lnTo>
                    <a:lnTo>
                      <a:pt x="85434" y="138912"/>
                    </a:lnTo>
                    <a:cubicBezTo>
                      <a:pt x="69112" y="145828"/>
                      <a:pt x="57633" y="162011"/>
                      <a:pt x="57633" y="180823"/>
                    </a:cubicBezTo>
                    <a:cubicBezTo>
                      <a:pt x="57633" y="192621"/>
                      <a:pt x="63449" y="204940"/>
                      <a:pt x="74473" y="216459"/>
                    </a:cubicBezTo>
                    <a:cubicBezTo>
                      <a:pt x="74752" y="216751"/>
                      <a:pt x="75031" y="217043"/>
                      <a:pt x="75235" y="217335"/>
                    </a:cubicBezTo>
                    <a:cubicBezTo>
                      <a:pt x="81775" y="224511"/>
                      <a:pt x="86017" y="233350"/>
                      <a:pt x="87490" y="242900"/>
                    </a:cubicBezTo>
                    <a:cubicBezTo>
                      <a:pt x="87884" y="245389"/>
                      <a:pt x="88074" y="247942"/>
                      <a:pt x="88074" y="250482"/>
                    </a:cubicBezTo>
                    <a:cubicBezTo>
                      <a:pt x="88074" y="257365"/>
                      <a:pt x="86677" y="264020"/>
                      <a:pt x="83922" y="270294"/>
                    </a:cubicBezTo>
                    <a:lnTo>
                      <a:pt x="83922" y="280556"/>
                    </a:lnTo>
                    <a:lnTo>
                      <a:pt x="91707" y="280556"/>
                    </a:lnTo>
                    <a:lnTo>
                      <a:pt x="91707" y="288150"/>
                    </a:lnTo>
                    <a:lnTo>
                      <a:pt x="83871" y="288150"/>
                    </a:lnTo>
                    <a:lnTo>
                      <a:pt x="83871" y="294717"/>
                    </a:lnTo>
                    <a:lnTo>
                      <a:pt x="91707" y="294717"/>
                    </a:lnTo>
                    <a:lnTo>
                      <a:pt x="91707" y="301384"/>
                    </a:lnTo>
                    <a:lnTo>
                      <a:pt x="83871" y="301384"/>
                    </a:lnTo>
                    <a:lnTo>
                      <a:pt x="83871" y="307950"/>
                    </a:lnTo>
                    <a:lnTo>
                      <a:pt x="91707" y="307950"/>
                    </a:lnTo>
                    <a:lnTo>
                      <a:pt x="91707" y="331841"/>
                    </a:lnTo>
                    <a:lnTo>
                      <a:pt x="86389" y="333667"/>
                    </a:lnTo>
                    <a:cubicBezTo>
                      <a:pt x="81099" y="335493"/>
                      <a:pt x="75482" y="337458"/>
                      <a:pt x="73317" y="338315"/>
                    </a:cubicBezTo>
                    <a:lnTo>
                      <a:pt x="74117" y="340932"/>
                    </a:lnTo>
                    <a:lnTo>
                      <a:pt x="80772" y="339827"/>
                    </a:lnTo>
                    <a:cubicBezTo>
                      <a:pt x="81979" y="339623"/>
                      <a:pt x="82982" y="339420"/>
                      <a:pt x="84201" y="339420"/>
                    </a:cubicBezTo>
                    <a:cubicBezTo>
                      <a:pt x="86208" y="339420"/>
                      <a:pt x="86919" y="340436"/>
                      <a:pt x="86919" y="352527"/>
                    </a:cubicBezTo>
                    <a:lnTo>
                      <a:pt x="86919" y="379133"/>
                    </a:lnTo>
                    <a:cubicBezTo>
                      <a:pt x="86919" y="390005"/>
                      <a:pt x="86919" y="390919"/>
                      <a:pt x="82486" y="391427"/>
                    </a:cubicBezTo>
                    <a:lnTo>
                      <a:pt x="75832" y="392227"/>
                    </a:lnTo>
                    <a:lnTo>
                      <a:pt x="75832" y="394843"/>
                    </a:lnTo>
                    <a:lnTo>
                      <a:pt x="91707" y="394843"/>
                    </a:lnTo>
                    <a:lnTo>
                      <a:pt x="91707" y="549121"/>
                    </a:lnTo>
                    <a:lnTo>
                      <a:pt x="87719" y="545198"/>
                    </a:lnTo>
                    <a:cubicBezTo>
                      <a:pt x="31572" y="482042"/>
                      <a:pt x="2057" y="403911"/>
                      <a:pt x="0" y="31296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110;p1">
                <a:extLst>
                  <a:ext uri="{FF2B5EF4-FFF2-40B4-BE49-F238E27FC236}">
                    <a16:creationId xmlns:a16="http://schemas.microsoft.com/office/drawing/2014/main" id="{B9E29FDE-3B73-4441-B42D-75EC13020FF2}"/>
                  </a:ext>
                </a:extLst>
              </p:cNvPr>
              <p:cNvSpPr/>
              <p:nvPr/>
            </p:nvSpPr>
            <p:spPr>
              <a:xfrm>
                <a:off x="136639" y="604572"/>
                <a:ext cx="55410" cy="290486"/>
              </a:xfrm>
              <a:custGeom>
                <a:avLst/>
                <a:gdLst/>
                <a:ahLst/>
                <a:cxnLst/>
                <a:rect l="l" t="t" r="r" b="b"/>
                <a:pathLst>
                  <a:path w="55410" h="290486" extrusionOk="0">
                    <a:moveTo>
                      <a:pt x="0" y="0"/>
                    </a:moveTo>
                    <a:lnTo>
                      <a:pt x="55410" y="0"/>
                    </a:lnTo>
                    <a:lnTo>
                      <a:pt x="55410" y="23419"/>
                    </a:lnTo>
                    <a:lnTo>
                      <a:pt x="36919" y="23419"/>
                    </a:lnTo>
                    <a:cubicBezTo>
                      <a:pt x="33998" y="28651"/>
                      <a:pt x="33096" y="34290"/>
                      <a:pt x="32487" y="39941"/>
                    </a:cubicBezTo>
                    <a:lnTo>
                      <a:pt x="35103" y="40742"/>
                    </a:lnTo>
                    <a:cubicBezTo>
                      <a:pt x="38125" y="32880"/>
                      <a:pt x="37224" y="32880"/>
                      <a:pt x="48514" y="32880"/>
                    </a:cubicBezTo>
                    <a:lnTo>
                      <a:pt x="55410" y="32880"/>
                    </a:lnTo>
                    <a:lnTo>
                      <a:pt x="55410" y="56163"/>
                    </a:lnTo>
                    <a:lnTo>
                      <a:pt x="47249" y="67742"/>
                    </a:lnTo>
                    <a:cubicBezTo>
                      <a:pt x="42891" y="73774"/>
                      <a:pt x="39491" y="78937"/>
                      <a:pt x="38938" y="82461"/>
                    </a:cubicBezTo>
                    <a:cubicBezTo>
                      <a:pt x="41554" y="85992"/>
                      <a:pt x="44577" y="87808"/>
                      <a:pt x="49111" y="89814"/>
                    </a:cubicBezTo>
                    <a:lnTo>
                      <a:pt x="50229" y="89115"/>
                    </a:lnTo>
                    <a:cubicBezTo>
                      <a:pt x="51892" y="81858"/>
                      <a:pt x="53076" y="78029"/>
                      <a:pt x="54486" y="74477"/>
                    </a:cubicBezTo>
                    <a:lnTo>
                      <a:pt x="55410" y="72341"/>
                    </a:lnTo>
                    <a:lnTo>
                      <a:pt x="55410" y="290486"/>
                    </a:lnTo>
                    <a:lnTo>
                      <a:pt x="31267" y="271928"/>
                    </a:lnTo>
                    <a:lnTo>
                      <a:pt x="0" y="241171"/>
                    </a:lnTo>
                    <a:lnTo>
                      <a:pt x="0" y="86893"/>
                    </a:lnTo>
                    <a:lnTo>
                      <a:pt x="18390" y="86893"/>
                    </a:lnTo>
                    <a:lnTo>
                      <a:pt x="18390" y="84277"/>
                    </a:lnTo>
                    <a:lnTo>
                      <a:pt x="11735" y="83477"/>
                    </a:lnTo>
                    <a:cubicBezTo>
                      <a:pt x="7302" y="82969"/>
                      <a:pt x="7302" y="82055"/>
                      <a:pt x="7302" y="71183"/>
                    </a:cubicBezTo>
                    <a:lnTo>
                      <a:pt x="7302" y="23013"/>
                    </a:lnTo>
                    <a:lnTo>
                      <a:pt x="5791" y="21907"/>
                    </a:lnTo>
                    <a:cubicBezTo>
                      <a:pt x="5363" y="22056"/>
                      <a:pt x="3908" y="22553"/>
                      <a:pt x="1899" y="23240"/>
                    </a:cubicBezTo>
                    <a:lnTo>
                      <a:pt x="0" y="238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111;p1">
                <a:extLst>
                  <a:ext uri="{FF2B5EF4-FFF2-40B4-BE49-F238E27FC236}">
                    <a16:creationId xmlns:a16="http://schemas.microsoft.com/office/drawing/2014/main" id="{7F34384C-6333-2A4E-97EB-44E20E919760}"/>
                  </a:ext>
                </a:extLst>
              </p:cNvPr>
              <p:cNvSpPr/>
              <p:nvPr/>
            </p:nvSpPr>
            <p:spPr>
              <a:xfrm>
                <a:off x="136639" y="591339"/>
                <a:ext cx="55410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55410" h="9144" extrusionOk="0">
                    <a:moveTo>
                      <a:pt x="0" y="0"/>
                    </a:moveTo>
                    <a:lnTo>
                      <a:pt x="55410" y="0"/>
                    </a:lnTo>
                    <a:lnTo>
                      <a:pt x="55410" y="9144"/>
                    </a:lnTo>
                    <a:lnTo>
                      <a:pt x="0" y="9144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112;p1">
                <a:extLst>
                  <a:ext uri="{FF2B5EF4-FFF2-40B4-BE49-F238E27FC236}">
                    <a16:creationId xmlns:a16="http://schemas.microsoft.com/office/drawing/2014/main" id="{34A4309F-D8DC-C045-B131-D8235AAF9A3B}"/>
                  </a:ext>
                </a:extLst>
              </p:cNvPr>
              <p:cNvSpPr/>
              <p:nvPr/>
            </p:nvSpPr>
            <p:spPr>
              <a:xfrm>
                <a:off x="136639" y="577178"/>
                <a:ext cx="55410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55410" h="9144" extrusionOk="0">
                    <a:moveTo>
                      <a:pt x="0" y="0"/>
                    </a:moveTo>
                    <a:lnTo>
                      <a:pt x="55410" y="0"/>
                    </a:lnTo>
                    <a:lnTo>
                      <a:pt x="55410" y="9144"/>
                    </a:lnTo>
                    <a:lnTo>
                      <a:pt x="0" y="9144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13;p1">
                <a:extLst>
                  <a:ext uri="{FF2B5EF4-FFF2-40B4-BE49-F238E27FC236}">
                    <a16:creationId xmlns:a16="http://schemas.microsoft.com/office/drawing/2014/main" id="{3A3240DF-1EAA-F241-AF2F-4972D5DB3BE5}"/>
                  </a:ext>
                </a:extLst>
              </p:cNvPr>
              <p:cNvSpPr/>
              <p:nvPr/>
            </p:nvSpPr>
            <p:spPr>
              <a:xfrm>
                <a:off x="136639" y="296623"/>
                <a:ext cx="55410" cy="145679"/>
              </a:xfrm>
              <a:custGeom>
                <a:avLst/>
                <a:gdLst/>
                <a:ahLst/>
                <a:cxnLst/>
                <a:rect l="l" t="t" r="r" b="b"/>
                <a:pathLst>
                  <a:path w="55410" h="145679" extrusionOk="0">
                    <a:moveTo>
                      <a:pt x="0" y="0"/>
                    </a:moveTo>
                    <a:lnTo>
                      <a:pt x="55410" y="0"/>
                    </a:lnTo>
                    <a:lnTo>
                      <a:pt x="55410" y="145679"/>
                    </a:lnTo>
                    <a:lnTo>
                      <a:pt x="32957" y="140741"/>
                    </a:lnTo>
                    <a:cubicBezTo>
                      <a:pt x="32068" y="140335"/>
                      <a:pt x="31191" y="139903"/>
                      <a:pt x="30340" y="139446"/>
                    </a:cubicBezTo>
                    <a:cubicBezTo>
                      <a:pt x="24435" y="136728"/>
                      <a:pt x="18034" y="135331"/>
                      <a:pt x="11417" y="135331"/>
                    </a:cubicBezTo>
                    <a:lnTo>
                      <a:pt x="0" y="1376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114;p1">
                <a:extLst>
                  <a:ext uri="{FF2B5EF4-FFF2-40B4-BE49-F238E27FC236}">
                    <a16:creationId xmlns:a16="http://schemas.microsoft.com/office/drawing/2014/main" id="{FB208F48-FD84-6E46-87A7-AE2437C7AF16}"/>
                  </a:ext>
                </a:extLst>
              </p:cNvPr>
              <p:cNvSpPr/>
              <p:nvPr/>
            </p:nvSpPr>
            <p:spPr>
              <a:xfrm>
                <a:off x="192049" y="637453"/>
                <a:ext cx="12446" cy="23283"/>
              </a:xfrm>
              <a:custGeom>
                <a:avLst/>
                <a:gdLst/>
                <a:ahLst/>
                <a:cxnLst/>
                <a:rect l="l" t="t" r="r" b="b"/>
                <a:pathLst>
                  <a:path w="12446" h="23283" extrusionOk="0">
                    <a:moveTo>
                      <a:pt x="0" y="0"/>
                    </a:moveTo>
                    <a:lnTo>
                      <a:pt x="12446" y="0"/>
                    </a:lnTo>
                    <a:cubicBezTo>
                      <a:pt x="11646" y="3632"/>
                      <a:pt x="10528" y="7366"/>
                      <a:pt x="5893" y="14922"/>
                    </a:cubicBezTo>
                    <a:lnTo>
                      <a:pt x="0" y="232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115;p1">
                <a:extLst>
                  <a:ext uri="{FF2B5EF4-FFF2-40B4-BE49-F238E27FC236}">
                    <a16:creationId xmlns:a16="http://schemas.microsoft.com/office/drawing/2014/main" id="{690D9FCD-818B-1746-97D4-56A7ABB77F63}"/>
                  </a:ext>
                </a:extLst>
              </p:cNvPr>
              <p:cNvSpPr/>
              <p:nvPr/>
            </p:nvSpPr>
            <p:spPr>
              <a:xfrm>
                <a:off x="192049" y="604572"/>
                <a:ext cx="28562" cy="309699"/>
              </a:xfrm>
              <a:custGeom>
                <a:avLst/>
                <a:gdLst/>
                <a:ahLst/>
                <a:cxnLst/>
                <a:rect l="l" t="t" r="r" b="b"/>
                <a:pathLst>
                  <a:path w="28562" h="309699" extrusionOk="0">
                    <a:moveTo>
                      <a:pt x="0" y="0"/>
                    </a:moveTo>
                    <a:lnTo>
                      <a:pt x="28562" y="0"/>
                    </a:lnTo>
                    <a:lnTo>
                      <a:pt x="28562" y="309699"/>
                    </a:lnTo>
                    <a:lnTo>
                      <a:pt x="13581" y="300925"/>
                    </a:lnTo>
                    <a:lnTo>
                      <a:pt x="0" y="290486"/>
                    </a:lnTo>
                    <a:lnTo>
                      <a:pt x="0" y="72341"/>
                    </a:lnTo>
                    <a:lnTo>
                      <a:pt x="4686" y="61506"/>
                    </a:lnTo>
                    <a:cubicBezTo>
                      <a:pt x="15570" y="39636"/>
                      <a:pt x="20206" y="34798"/>
                      <a:pt x="22924" y="24523"/>
                    </a:cubicBezTo>
                    <a:lnTo>
                      <a:pt x="22022" y="23419"/>
                    </a:lnTo>
                    <a:lnTo>
                      <a:pt x="0" y="234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116;p1">
                <a:extLst>
                  <a:ext uri="{FF2B5EF4-FFF2-40B4-BE49-F238E27FC236}">
                    <a16:creationId xmlns:a16="http://schemas.microsoft.com/office/drawing/2014/main" id="{6C25E74F-3C97-0544-87FE-507C2B1A7139}"/>
                  </a:ext>
                </a:extLst>
              </p:cNvPr>
              <p:cNvSpPr/>
              <p:nvPr/>
            </p:nvSpPr>
            <p:spPr>
              <a:xfrm>
                <a:off x="192049" y="591339"/>
                <a:ext cx="28562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28562" h="9144" extrusionOk="0">
                    <a:moveTo>
                      <a:pt x="0" y="0"/>
                    </a:moveTo>
                    <a:lnTo>
                      <a:pt x="28562" y="0"/>
                    </a:lnTo>
                    <a:lnTo>
                      <a:pt x="28562" y="9144"/>
                    </a:lnTo>
                    <a:lnTo>
                      <a:pt x="0" y="9144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117;p1">
                <a:extLst>
                  <a:ext uri="{FF2B5EF4-FFF2-40B4-BE49-F238E27FC236}">
                    <a16:creationId xmlns:a16="http://schemas.microsoft.com/office/drawing/2014/main" id="{D1F587D6-2BE5-C349-8ED8-217816620B40}"/>
                  </a:ext>
                </a:extLst>
              </p:cNvPr>
              <p:cNvSpPr/>
              <p:nvPr/>
            </p:nvSpPr>
            <p:spPr>
              <a:xfrm>
                <a:off x="192049" y="577178"/>
                <a:ext cx="28562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28562" h="9144" extrusionOk="0">
                    <a:moveTo>
                      <a:pt x="0" y="0"/>
                    </a:moveTo>
                    <a:lnTo>
                      <a:pt x="28562" y="0"/>
                    </a:lnTo>
                    <a:lnTo>
                      <a:pt x="28562" y="9144"/>
                    </a:lnTo>
                    <a:lnTo>
                      <a:pt x="0" y="9144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118;p1">
                <a:extLst>
                  <a:ext uri="{FF2B5EF4-FFF2-40B4-BE49-F238E27FC236}">
                    <a16:creationId xmlns:a16="http://schemas.microsoft.com/office/drawing/2014/main" id="{388BFE09-04F7-634A-8704-B4A8D9A75A4E}"/>
                  </a:ext>
                </a:extLst>
              </p:cNvPr>
              <p:cNvSpPr/>
              <p:nvPr/>
            </p:nvSpPr>
            <p:spPr>
              <a:xfrm>
                <a:off x="192049" y="296623"/>
                <a:ext cx="28562" cy="145733"/>
              </a:xfrm>
              <a:custGeom>
                <a:avLst/>
                <a:gdLst/>
                <a:ahLst/>
                <a:cxnLst/>
                <a:rect l="l" t="t" r="r" b="b"/>
                <a:pathLst>
                  <a:path w="28562" h="145733" extrusionOk="0">
                    <a:moveTo>
                      <a:pt x="0" y="0"/>
                    </a:moveTo>
                    <a:lnTo>
                      <a:pt x="28562" y="0"/>
                    </a:lnTo>
                    <a:lnTo>
                      <a:pt x="28562" y="91999"/>
                    </a:lnTo>
                    <a:cubicBezTo>
                      <a:pt x="19711" y="91999"/>
                      <a:pt x="12522" y="99187"/>
                      <a:pt x="12522" y="108039"/>
                    </a:cubicBezTo>
                    <a:cubicBezTo>
                      <a:pt x="12522" y="116891"/>
                      <a:pt x="19711" y="124079"/>
                      <a:pt x="28562" y="124079"/>
                    </a:cubicBezTo>
                    <a:lnTo>
                      <a:pt x="28562" y="132220"/>
                    </a:lnTo>
                    <a:lnTo>
                      <a:pt x="23444" y="132220"/>
                    </a:lnTo>
                    <a:cubicBezTo>
                      <a:pt x="19368" y="140043"/>
                      <a:pt x="11633" y="145110"/>
                      <a:pt x="2896" y="145669"/>
                    </a:cubicBezTo>
                    <a:cubicBezTo>
                      <a:pt x="2248" y="145695"/>
                      <a:pt x="1626" y="145707"/>
                      <a:pt x="1003" y="145720"/>
                    </a:cubicBezTo>
                    <a:lnTo>
                      <a:pt x="241" y="145733"/>
                    </a:lnTo>
                    <a:lnTo>
                      <a:pt x="0" y="1456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119;p1">
                <a:extLst>
                  <a:ext uri="{FF2B5EF4-FFF2-40B4-BE49-F238E27FC236}">
                    <a16:creationId xmlns:a16="http://schemas.microsoft.com/office/drawing/2014/main" id="{1D47619E-0C8C-AF43-9133-4B8345C2B8FC}"/>
                  </a:ext>
                </a:extLst>
              </p:cNvPr>
              <p:cNvSpPr/>
              <p:nvPr/>
            </p:nvSpPr>
            <p:spPr>
              <a:xfrm>
                <a:off x="235928" y="637281"/>
                <a:ext cx="10027" cy="49917"/>
              </a:xfrm>
              <a:custGeom>
                <a:avLst/>
                <a:gdLst/>
                <a:ahLst/>
                <a:cxnLst/>
                <a:rect l="l" t="t" r="r" b="b"/>
                <a:pathLst>
                  <a:path w="10027" h="49917" extrusionOk="0">
                    <a:moveTo>
                      <a:pt x="10027" y="0"/>
                    </a:moveTo>
                    <a:lnTo>
                      <a:pt x="10027" y="17106"/>
                    </a:lnTo>
                    <a:lnTo>
                      <a:pt x="5550" y="18816"/>
                    </a:lnTo>
                    <a:lnTo>
                      <a:pt x="5943" y="20632"/>
                    </a:lnTo>
                    <a:cubicBezTo>
                      <a:pt x="6858" y="20530"/>
                      <a:pt x="7658" y="20429"/>
                      <a:pt x="8572" y="20429"/>
                    </a:cubicBezTo>
                    <a:lnTo>
                      <a:pt x="10027" y="21265"/>
                    </a:lnTo>
                    <a:lnTo>
                      <a:pt x="10027" y="49917"/>
                    </a:lnTo>
                    <a:lnTo>
                      <a:pt x="3140" y="44879"/>
                    </a:lnTo>
                    <a:cubicBezTo>
                      <a:pt x="1035" y="40482"/>
                      <a:pt x="0" y="34284"/>
                      <a:pt x="0" y="27084"/>
                    </a:cubicBezTo>
                    <a:cubicBezTo>
                      <a:pt x="0" y="15698"/>
                      <a:pt x="2619" y="7183"/>
                      <a:pt x="6953" y="1513"/>
                    </a:cubicBezTo>
                    <a:lnTo>
                      <a:pt x="10027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120;p1">
                <a:extLst>
                  <a:ext uri="{FF2B5EF4-FFF2-40B4-BE49-F238E27FC236}">
                    <a16:creationId xmlns:a16="http://schemas.microsoft.com/office/drawing/2014/main" id="{D89129EE-9596-D247-9F43-FDDC5573ACDF}"/>
                  </a:ext>
                </a:extLst>
              </p:cNvPr>
              <p:cNvSpPr/>
              <p:nvPr/>
            </p:nvSpPr>
            <p:spPr>
              <a:xfrm>
                <a:off x="220612" y="604572"/>
                <a:ext cx="25343" cy="324541"/>
              </a:xfrm>
              <a:custGeom>
                <a:avLst/>
                <a:gdLst/>
                <a:ahLst/>
                <a:cxnLst/>
                <a:rect l="l" t="t" r="r" b="b"/>
                <a:pathLst>
                  <a:path w="25343" h="324541" extrusionOk="0">
                    <a:moveTo>
                      <a:pt x="0" y="0"/>
                    </a:moveTo>
                    <a:lnTo>
                      <a:pt x="25343" y="0"/>
                    </a:lnTo>
                    <a:lnTo>
                      <a:pt x="25343" y="24099"/>
                    </a:lnTo>
                    <a:lnTo>
                      <a:pt x="24845" y="24191"/>
                    </a:lnTo>
                    <a:cubicBezTo>
                      <a:pt x="12914" y="28815"/>
                      <a:pt x="2819" y="40621"/>
                      <a:pt x="2819" y="61099"/>
                    </a:cubicBezTo>
                    <a:cubicBezTo>
                      <a:pt x="2819" y="79642"/>
                      <a:pt x="13106" y="88405"/>
                      <a:pt x="25197" y="88405"/>
                    </a:cubicBezTo>
                    <a:lnTo>
                      <a:pt x="25343" y="88350"/>
                    </a:lnTo>
                    <a:lnTo>
                      <a:pt x="25343" y="324541"/>
                    </a:lnTo>
                    <a:lnTo>
                      <a:pt x="0" y="3096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121;p1">
                <a:extLst>
                  <a:ext uri="{FF2B5EF4-FFF2-40B4-BE49-F238E27FC236}">
                    <a16:creationId xmlns:a16="http://schemas.microsoft.com/office/drawing/2014/main" id="{612AEA72-085F-1346-8149-40F22D7BE998}"/>
                  </a:ext>
                </a:extLst>
              </p:cNvPr>
              <p:cNvSpPr/>
              <p:nvPr/>
            </p:nvSpPr>
            <p:spPr>
              <a:xfrm>
                <a:off x="220612" y="591339"/>
                <a:ext cx="2534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25343" h="9144" extrusionOk="0">
                    <a:moveTo>
                      <a:pt x="0" y="0"/>
                    </a:moveTo>
                    <a:lnTo>
                      <a:pt x="25343" y="0"/>
                    </a:lnTo>
                    <a:lnTo>
                      <a:pt x="25343" y="9144"/>
                    </a:lnTo>
                    <a:lnTo>
                      <a:pt x="0" y="9144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122;p1">
                <a:extLst>
                  <a:ext uri="{FF2B5EF4-FFF2-40B4-BE49-F238E27FC236}">
                    <a16:creationId xmlns:a16="http://schemas.microsoft.com/office/drawing/2014/main" id="{DB47D03E-4521-E748-BC13-366A0336D552}"/>
                  </a:ext>
                </a:extLst>
              </p:cNvPr>
              <p:cNvSpPr/>
              <p:nvPr/>
            </p:nvSpPr>
            <p:spPr>
              <a:xfrm>
                <a:off x="220612" y="577178"/>
                <a:ext cx="2534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25343" h="9144" extrusionOk="0">
                    <a:moveTo>
                      <a:pt x="0" y="0"/>
                    </a:moveTo>
                    <a:lnTo>
                      <a:pt x="25343" y="0"/>
                    </a:lnTo>
                    <a:lnTo>
                      <a:pt x="25343" y="9144"/>
                    </a:lnTo>
                    <a:lnTo>
                      <a:pt x="0" y="9144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123;p1">
                <a:extLst>
                  <a:ext uri="{FF2B5EF4-FFF2-40B4-BE49-F238E27FC236}">
                    <a16:creationId xmlns:a16="http://schemas.microsoft.com/office/drawing/2014/main" id="{B1FA7D37-55C2-5E46-97A8-B4BC2683DCC5}"/>
                  </a:ext>
                </a:extLst>
              </p:cNvPr>
              <p:cNvSpPr/>
              <p:nvPr/>
            </p:nvSpPr>
            <p:spPr>
              <a:xfrm>
                <a:off x="220612" y="296623"/>
                <a:ext cx="25343" cy="145418"/>
              </a:xfrm>
              <a:custGeom>
                <a:avLst/>
                <a:gdLst/>
                <a:ahLst/>
                <a:cxnLst/>
                <a:rect l="l" t="t" r="r" b="b"/>
                <a:pathLst>
                  <a:path w="25343" h="145418" extrusionOk="0">
                    <a:moveTo>
                      <a:pt x="0" y="0"/>
                    </a:moveTo>
                    <a:lnTo>
                      <a:pt x="25343" y="0"/>
                    </a:lnTo>
                    <a:lnTo>
                      <a:pt x="25343" y="145418"/>
                    </a:lnTo>
                    <a:lnTo>
                      <a:pt x="14010" y="141650"/>
                    </a:lnTo>
                    <a:cubicBezTo>
                      <a:pt x="10465" y="139329"/>
                      <a:pt x="7518" y="136106"/>
                      <a:pt x="5512" y="132220"/>
                    </a:cubicBezTo>
                    <a:lnTo>
                      <a:pt x="0" y="132220"/>
                    </a:lnTo>
                    <a:lnTo>
                      <a:pt x="0" y="124079"/>
                    </a:lnTo>
                    <a:cubicBezTo>
                      <a:pt x="8852" y="124079"/>
                      <a:pt x="16040" y="116891"/>
                      <a:pt x="16040" y="108039"/>
                    </a:cubicBezTo>
                    <a:cubicBezTo>
                      <a:pt x="16040" y="99187"/>
                      <a:pt x="8852" y="91999"/>
                      <a:pt x="0" y="9199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124;p1">
                <a:extLst>
                  <a:ext uri="{FF2B5EF4-FFF2-40B4-BE49-F238E27FC236}">
                    <a16:creationId xmlns:a16="http://schemas.microsoft.com/office/drawing/2014/main" id="{DAD753E1-6DB1-DA4D-B82B-F06B9BE165E6}"/>
                  </a:ext>
                </a:extLst>
              </p:cNvPr>
              <p:cNvSpPr/>
              <p:nvPr/>
            </p:nvSpPr>
            <p:spPr>
              <a:xfrm>
                <a:off x="245954" y="658545"/>
                <a:ext cx="11843" cy="30609"/>
              </a:xfrm>
              <a:custGeom>
                <a:avLst/>
                <a:gdLst/>
                <a:ahLst/>
                <a:cxnLst/>
                <a:rect l="l" t="t" r="r" b="b"/>
                <a:pathLst>
                  <a:path w="11843" h="30609" extrusionOk="0">
                    <a:moveTo>
                      <a:pt x="0" y="0"/>
                    </a:moveTo>
                    <a:lnTo>
                      <a:pt x="8104" y="4659"/>
                    </a:lnTo>
                    <a:cubicBezTo>
                      <a:pt x="10459" y="8010"/>
                      <a:pt x="11843" y="12569"/>
                      <a:pt x="11843" y="17401"/>
                    </a:cubicBezTo>
                    <a:cubicBezTo>
                      <a:pt x="11843" y="23751"/>
                      <a:pt x="9328" y="30609"/>
                      <a:pt x="2673" y="30609"/>
                    </a:cubicBezTo>
                    <a:lnTo>
                      <a:pt x="0" y="286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125;p1">
                <a:extLst>
                  <a:ext uri="{FF2B5EF4-FFF2-40B4-BE49-F238E27FC236}">
                    <a16:creationId xmlns:a16="http://schemas.microsoft.com/office/drawing/2014/main" id="{2ADCB7C9-5A75-2243-867F-49FE60354B80}"/>
                  </a:ext>
                </a:extLst>
              </p:cNvPr>
              <p:cNvSpPr/>
              <p:nvPr/>
            </p:nvSpPr>
            <p:spPr>
              <a:xfrm>
                <a:off x="291452" y="637279"/>
                <a:ext cx="10027" cy="49921"/>
              </a:xfrm>
              <a:custGeom>
                <a:avLst/>
                <a:gdLst/>
                <a:ahLst/>
                <a:cxnLst/>
                <a:rect l="l" t="t" r="r" b="b"/>
                <a:pathLst>
                  <a:path w="10027" h="49921" extrusionOk="0">
                    <a:moveTo>
                      <a:pt x="10027" y="0"/>
                    </a:moveTo>
                    <a:lnTo>
                      <a:pt x="10027" y="17105"/>
                    </a:lnTo>
                    <a:lnTo>
                      <a:pt x="5537" y="18818"/>
                    </a:lnTo>
                    <a:lnTo>
                      <a:pt x="5944" y="20634"/>
                    </a:lnTo>
                    <a:cubicBezTo>
                      <a:pt x="6845" y="20532"/>
                      <a:pt x="7658" y="20431"/>
                      <a:pt x="8560" y="20431"/>
                    </a:cubicBezTo>
                    <a:lnTo>
                      <a:pt x="10027" y="21273"/>
                    </a:lnTo>
                    <a:lnTo>
                      <a:pt x="10027" y="49921"/>
                    </a:lnTo>
                    <a:lnTo>
                      <a:pt x="3135" y="44881"/>
                    </a:lnTo>
                    <a:cubicBezTo>
                      <a:pt x="1032" y="40484"/>
                      <a:pt x="0" y="34286"/>
                      <a:pt x="0" y="27086"/>
                    </a:cubicBezTo>
                    <a:cubicBezTo>
                      <a:pt x="0" y="15700"/>
                      <a:pt x="2619" y="7184"/>
                      <a:pt x="6952" y="1515"/>
                    </a:cubicBezTo>
                    <a:lnTo>
                      <a:pt x="10027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126;p1">
                <a:extLst>
                  <a:ext uri="{FF2B5EF4-FFF2-40B4-BE49-F238E27FC236}">
                    <a16:creationId xmlns:a16="http://schemas.microsoft.com/office/drawing/2014/main" id="{F8A8DD2B-48E4-C447-A3D8-5258B1561471}"/>
                  </a:ext>
                </a:extLst>
              </p:cNvPr>
              <p:cNvSpPr/>
              <p:nvPr/>
            </p:nvSpPr>
            <p:spPr>
              <a:xfrm>
                <a:off x="245954" y="604572"/>
                <a:ext cx="55525" cy="351278"/>
              </a:xfrm>
              <a:custGeom>
                <a:avLst/>
                <a:gdLst/>
                <a:ahLst/>
                <a:cxnLst/>
                <a:rect l="l" t="t" r="r" b="b"/>
                <a:pathLst>
                  <a:path w="55525" h="351278" extrusionOk="0">
                    <a:moveTo>
                      <a:pt x="0" y="0"/>
                    </a:moveTo>
                    <a:lnTo>
                      <a:pt x="55525" y="0"/>
                    </a:lnTo>
                    <a:lnTo>
                      <a:pt x="55525" y="24097"/>
                    </a:lnTo>
                    <a:lnTo>
                      <a:pt x="55022" y="24191"/>
                    </a:lnTo>
                    <a:cubicBezTo>
                      <a:pt x="43088" y="28815"/>
                      <a:pt x="33001" y="40621"/>
                      <a:pt x="33001" y="61099"/>
                    </a:cubicBezTo>
                    <a:cubicBezTo>
                      <a:pt x="33001" y="79642"/>
                      <a:pt x="43275" y="88405"/>
                      <a:pt x="55366" y="88405"/>
                    </a:cubicBezTo>
                    <a:lnTo>
                      <a:pt x="55525" y="88345"/>
                    </a:lnTo>
                    <a:lnTo>
                      <a:pt x="55525" y="351278"/>
                    </a:lnTo>
                    <a:lnTo>
                      <a:pt x="17485" y="334780"/>
                    </a:lnTo>
                    <a:lnTo>
                      <a:pt x="0" y="324541"/>
                    </a:lnTo>
                    <a:lnTo>
                      <a:pt x="0" y="88350"/>
                    </a:lnTo>
                    <a:lnTo>
                      <a:pt x="15951" y="82324"/>
                    </a:lnTo>
                    <a:cubicBezTo>
                      <a:pt x="20031" y="78283"/>
                      <a:pt x="22523" y="72237"/>
                      <a:pt x="22523" y="64224"/>
                    </a:cubicBezTo>
                    <a:cubicBezTo>
                      <a:pt x="22523" y="54648"/>
                      <a:pt x="14967" y="47295"/>
                      <a:pt x="6598" y="47295"/>
                    </a:cubicBezTo>
                    <a:lnTo>
                      <a:pt x="0" y="49814"/>
                    </a:lnTo>
                    <a:lnTo>
                      <a:pt x="0" y="32708"/>
                    </a:lnTo>
                    <a:lnTo>
                      <a:pt x="14167" y="25730"/>
                    </a:lnTo>
                    <a:cubicBezTo>
                      <a:pt x="17685" y="25730"/>
                      <a:pt x="18891" y="26136"/>
                      <a:pt x="20606" y="26543"/>
                    </a:cubicBezTo>
                    <a:lnTo>
                      <a:pt x="21419" y="23711"/>
                    </a:lnTo>
                    <a:cubicBezTo>
                      <a:pt x="19907" y="23114"/>
                      <a:pt x="16580" y="21907"/>
                      <a:pt x="11741" y="21907"/>
                    </a:cubicBezTo>
                    <a:lnTo>
                      <a:pt x="0" y="240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127;p1">
                <a:extLst>
                  <a:ext uri="{FF2B5EF4-FFF2-40B4-BE49-F238E27FC236}">
                    <a16:creationId xmlns:a16="http://schemas.microsoft.com/office/drawing/2014/main" id="{2DCFA5A2-2AF8-4941-8F77-27E7217A44D2}"/>
                  </a:ext>
                </a:extLst>
              </p:cNvPr>
              <p:cNvSpPr/>
              <p:nvPr/>
            </p:nvSpPr>
            <p:spPr>
              <a:xfrm>
                <a:off x="245954" y="591339"/>
                <a:ext cx="55525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55525" h="9144" extrusionOk="0">
                    <a:moveTo>
                      <a:pt x="0" y="0"/>
                    </a:moveTo>
                    <a:lnTo>
                      <a:pt x="55525" y="0"/>
                    </a:lnTo>
                    <a:lnTo>
                      <a:pt x="55525" y="9144"/>
                    </a:lnTo>
                    <a:lnTo>
                      <a:pt x="0" y="9144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128;p1">
                <a:extLst>
                  <a:ext uri="{FF2B5EF4-FFF2-40B4-BE49-F238E27FC236}">
                    <a16:creationId xmlns:a16="http://schemas.microsoft.com/office/drawing/2014/main" id="{8E2605B9-FC02-494E-85A6-0A7928905337}"/>
                  </a:ext>
                </a:extLst>
              </p:cNvPr>
              <p:cNvSpPr/>
              <p:nvPr/>
            </p:nvSpPr>
            <p:spPr>
              <a:xfrm>
                <a:off x="245954" y="577178"/>
                <a:ext cx="55525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55525" h="9144" extrusionOk="0">
                    <a:moveTo>
                      <a:pt x="0" y="0"/>
                    </a:moveTo>
                    <a:lnTo>
                      <a:pt x="55525" y="0"/>
                    </a:lnTo>
                    <a:lnTo>
                      <a:pt x="55525" y="9144"/>
                    </a:lnTo>
                    <a:lnTo>
                      <a:pt x="0" y="9144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129;p1">
                <a:extLst>
                  <a:ext uri="{FF2B5EF4-FFF2-40B4-BE49-F238E27FC236}">
                    <a16:creationId xmlns:a16="http://schemas.microsoft.com/office/drawing/2014/main" id="{536F370E-48E8-B942-8BBB-6596F0B6B11F}"/>
                  </a:ext>
                </a:extLst>
              </p:cNvPr>
              <p:cNvSpPr/>
              <p:nvPr/>
            </p:nvSpPr>
            <p:spPr>
              <a:xfrm>
                <a:off x="245954" y="296623"/>
                <a:ext cx="55525" cy="145733"/>
              </a:xfrm>
              <a:custGeom>
                <a:avLst/>
                <a:gdLst/>
                <a:ahLst/>
                <a:cxnLst/>
                <a:rect l="l" t="t" r="r" b="b"/>
                <a:pathLst>
                  <a:path w="55525" h="145733" extrusionOk="0">
                    <a:moveTo>
                      <a:pt x="0" y="0"/>
                    </a:moveTo>
                    <a:lnTo>
                      <a:pt x="55525" y="0"/>
                    </a:lnTo>
                    <a:lnTo>
                      <a:pt x="55525" y="136996"/>
                    </a:lnTo>
                    <a:lnTo>
                      <a:pt x="47301" y="135331"/>
                    </a:lnTo>
                    <a:cubicBezTo>
                      <a:pt x="41243" y="135331"/>
                      <a:pt x="35363" y="136500"/>
                      <a:pt x="29813" y="138811"/>
                    </a:cubicBezTo>
                    <a:cubicBezTo>
                      <a:pt x="28086" y="139535"/>
                      <a:pt x="26333" y="140411"/>
                      <a:pt x="24619" y="141389"/>
                    </a:cubicBezTo>
                    <a:cubicBezTo>
                      <a:pt x="17748" y="144310"/>
                      <a:pt x="10674" y="145733"/>
                      <a:pt x="3385" y="145733"/>
                    </a:cubicBezTo>
                    <a:lnTo>
                      <a:pt x="2889" y="145720"/>
                    </a:lnTo>
                    <a:cubicBezTo>
                      <a:pt x="1988" y="145707"/>
                      <a:pt x="1378" y="145695"/>
                      <a:pt x="756" y="145669"/>
                    </a:cubicBezTo>
                    <a:lnTo>
                      <a:pt x="0" y="1454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130;p1">
                <a:extLst>
                  <a:ext uri="{FF2B5EF4-FFF2-40B4-BE49-F238E27FC236}">
                    <a16:creationId xmlns:a16="http://schemas.microsoft.com/office/drawing/2014/main" id="{4C0DABDD-C499-DD43-BE4F-1233A1D4CB18}"/>
                  </a:ext>
                </a:extLst>
              </p:cNvPr>
              <p:cNvSpPr/>
              <p:nvPr/>
            </p:nvSpPr>
            <p:spPr>
              <a:xfrm>
                <a:off x="301479" y="658552"/>
                <a:ext cx="11843" cy="30602"/>
              </a:xfrm>
              <a:custGeom>
                <a:avLst/>
                <a:gdLst/>
                <a:ahLst/>
                <a:cxnLst/>
                <a:rect l="l" t="t" r="r" b="b"/>
                <a:pathLst>
                  <a:path w="11843" h="30602" extrusionOk="0">
                    <a:moveTo>
                      <a:pt x="0" y="0"/>
                    </a:moveTo>
                    <a:lnTo>
                      <a:pt x="8098" y="4652"/>
                    </a:lnTo>
                    <a:cubicBezTo>
                      <a:pt x="10455" y="8003"/>
                      <a:pt x="11843" y="12562"/>
                      <a:pt x="11843" y="17395"/>
                    </a:cubicBezTo>
                    <a:cubicBezTo>
                      <a:pt x="11843" y="23745"/>
                      <a:pt x="9315" y="30602"/>
                      <a:pt x="2673" y="30602"/>
                    </a:cubicBezTo>
                    <a:lnTo>
                      <a:pt x="0" y="286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131;p1">
                <a:extLst>
                  <a:ext uri="{FF2B5EF4-FFF2-40B4-BE49-F238E27FC236}">
                    <a16:creationId xmlns:a16="http://schemas.microsoft.com/office/drawing/2014/main" id="{349025C0-8466-0E48-893E-92937D4D45F7}"/>
                  </a:ext>
                </a:extLst>
              </p:cNvPr>
              <p:cNvSpPr/>
              <p:nvPr/>
            </p:nvSpPr>
            <p:spPr>
              <a:xfrm>
                <a:off x="301479" y="296623"/>
                <a:ext cx="95091" cy="689509"/>
              </a:xfrm>
              <a:custGeom>
                <a:avLst/>
                <a:gdLst/>
                <a:ahLst/>
                <a:cxnLst/>
                <a:rect l="l" t="t" r="r" b="b"/>
                <a:pathLst>
                  <a:path w="95091" h="689509" extrusionOk="0">
                    <a:moveTo>
                      <a:pt x="0" y="0"/>
                    </a:moveTo>
                    <a:lnTo>
                      <a:pt x="95091" y="0"/>
                    </a:lnTo>
                    <a:lnTo>
                      <a:pt x="95091" y="689509"/>
                    </a:lnTo>
                    <a:cubicBezTo>
                      <a:pt x="79237" y="686156"/>
                      <a:pt x="50722" y="679152"/>
                      <a:pt x="16561" y="666410"/>
                    </a:cubicBezTo>
                    <a:lnTo>
                      <a:pt x="0" y="659228"/>
                    </a:lnTo>
                    <a:lnTo>
                      <a:pt x="0" y="396294"/>
                    </a:lnTo>
                    <a:lnTo>
                      <a:pt x="15945" y="390274"/>
                    </a:lnTo>
                    <a:cubicBezTo>
                      <a:pt x="20028" y="386233"/>
                      <a:pt x="22523" y="380187"/>
                      <a:pt x="22523" y="372174"/>
                    </a:cubicBezTo>
                    <a:cubicBezTo>
                      <a:pt x="22523" y="362598"/>
                      <a:pt x="14967" y="355245"/>
                      <a:pt x="6598" y="355245"/>
                    </a:cubicBezTo>
                    <a:lnTo>
                      <a:pt x="0" y="357761"/>
                    </a:lnTo>
                    <a:lnTo>
                      <a:pt x="0" y="340656"/>
                    </a:lnTo>
                    <a:lnTo>
                      <a:pt x="14154" y="333680"/>
                    </a:lnTo>
                    <a:cubicBezTo>
                      <a:pt x="17685" y="333680"/>
                      <a:pt x="18891" y="334086"/>
                      <a:pt x="20606" y="334493"/>
                    </a:cubicBezTo>
                    <a:lnTo>
                      <a:pt x="21406" y="331661"/>
                    </a:lnTo>
                    <a:cubicBezTo>
                      <a:pt x="19895" y="331064"/>
                      <a:pt x="16580" y="329857"/>
                      <a:pt x="11741" y="329857"/>
                    </a:cubicBezTo>
                    <a:lnTo>
                      <a:pt x="0" y="332047"/>
                    </a:lnTo>
                    <a:lnTo>
                      <a:pt x="0" y="307950"/>
                    </a:lnTo>
                    <a:lnTo>
                      <a:pt x="10535" y="307950"/>
                    </a:lnTo>
                    <a:lnTo>
                      <a:pt x="10535" y="301384"/>
                    </a:lnTo>
                    <a:lnTo>
                      <a:pt x="0" y="301384"/>
                    </a:lnTo>
                    <a:lnTo>
                      <a:pt x="0" y="294717"/>
                    </a:lnTo>
                    <a:lnTo>
                      <a:pt x="10535" y="294717"/>
                    </a:lnTo>
                    <a:lnTo>
                      <a:pt x="10535" y="288150"/>
                    </a:lnTo>
                    <a:lnTo>
                      <a:pt x="0" y="288150"/>
                    </a:lnTo>
                    <a:lnTo>
                      <a:pt x="0" y="280556"/>
                    </a:lnTo>
                    <a:lnTo>
                      <a:pt x="10573" y="280556"/>
                    </a:lnTo>
                    <a:lnTo>
                      <a:pt x="10573" y="269532"/>
                    </a:lnTo>
                    <a:cubicBezTo>
                      <a:pt x="8401" y="264376"/>
                      <a:pt x="7131" y="258928"/>
                      <a:pt x="6814" y="253327"/>
                    </a:cubicBezTo>
                    <a:lnTo>
                      <a:pt x="6814" y="247764"/>
                    </a:lnTo>
                    <a:cubicBezTo>
                      <a:pt x="6915" y="245974"/>
                      <a:pt x="7093" y="244323"/>
                      <a:pt x="7360" y="242697"/>
                    </a:cubicBezTo>
                    <a:cubicBezTo>
                      <a:pt x="8858" y="233248"/>
                      <a:pt x="13062" y="224498"/>
                      <a:pt x="19526" y="217373"/>
                    </a:cubicBezTo>
                    <a:cubicBezTo>
                      <a:pt x="19729" y="217107"/>
                      <a:pt x="19983" y="216840"/>
                      <a:pt x="20237" y="216573"/>
                    </a:cubicBezTo>
                    <a:cubicBezTo>
                      <a:pt x="31223" y="205168"/>
                      <a:pt x="37268" y="192468"/>
                      <a:pt x="37268" y="180823"/>
                    </a:cubicBezTo>
                    <a:cubicBezTo>
                      <a:pt x="37268" y="162011"/>
                      <a:pt x="25788" y="145828"/>
                      <a:pt x="9466" y="138912"/>
                    </a:cubicBezTo>
                    <a:lnTo>
                      <a:pt x="0" y="13699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132;p1">
                <a:extLst>
                  <a:ext uri="{FF2B5EF4-FFF2-40B4-BE49-F238E27FC236}">
                    <a16:creationId xmlns:a16="http://schemas.microsoft.com/office/drawing/2014/main" id="{ADBD69EC-7A42-7246-8607-C70A2D4D86BD}"/>
                  </a:ext>
                </a:extLst>
              </p:cNvPr>
              <p:cNvSpPr/>
              <p:nvPr/>
            </p:nvSpPr>
            <p:spPr>
              <a:xfrm>
                <a:off x="151527" y="542845"/>
                <a:ext cx="21463" cy="21946"/>
              </a:xfrm>
              <a:custGeom>
                <a:avLst/>
                <a:gdLst/>
                <a:ahLst/>
                <a:cxnLst/>
                <a:rect l="l" t="t" r="r" b="b"/>
                <a:pathLst>
                  <a:path w="21463" h="21946" extrusionOk="0">
                    <a:moveTo>
                      <a:pt x="0" y="0"/>
                    </a:moveTo>
                    <a:lnTo>
                      <a:pt x="21463" y="0"/>
                    </a:lnTo>
                    <a:lnTo>
                      <a:pt x="21463" y="21946"/>
                    </a:lnTo>
                    <a:lnTo>
                      <a:pt x="0" y="21946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133;p1">
                <a:extLst>
                  <a:ext uri="{FF2B5EF4-FFF2-40B4-BE49-F238E27FC236}">
                    <a16:creationId xmlns:a16="http://schemas.microsoft.com/office/drawing/2014/main" id="{97E8301D-4432-C74F-9FE5-F80E6A181BCC}"/>
                  </a:ext>
                </a:extLst>
              </p:cNvPr>
              <p:cNvSpPr/>
              <p:nvPr/>
            </p:nvSpPr>
            <p:spPr>
              <a:xfrm>
                <a:off x="229531" y="451103"/>
                <a:ext cx="89713" cy="77661"/>
              </a:xfrm>
              <a:custGeom>
                <a:avLst/>
                <a:gdLst/>
                <a:ahLst/>
                <a:cxnLst/>
                <a:rect l="l" t="t" r="r" b="b"/>
                <a:pathLst>
                  <a:path w="89713" h="77661" extrusionOk="0">
                    <a:moveTo>
                      <a:pt x="63716" y="0"/>
                    </a:moveTo>
                    <a:cubicBezTo>
                      <a:pt x="78054" y="0"/>
                      <a:pt x="89713" y="11659"/>
                      <a:pt x="89713" y="25997"/>
                    </a:cubicBezTo>
                    <a:cubicBezTo>
                      <a:pt x="89713" y="34277"/>
                      <a:pt x="78511" y="47714"/>
                      <a:pt x="77241" y="49225"/>
                    </a:cubicBezTo>
                    <a:cubicBezTo>
                      <a:pt x="70053" y="57087"/>
                      <a:pt x="64922" y="66180"/>
                      <a:pt x="61963" y="76314"/>
                    </a:cubicBezTo>
                    <a:lnTo>
                      <a:pt x="61569" y="77661"/>
                    </a:lnTo>
                    <a:lnTo>
                      <a:pt x="0" y="77661"/>
                    </a:lnTo>
                    <a:lnTo>
                      <a:pt x="0" y="6312"/>
                    </a:lnTo>
                    <a:lnTo>
                      <a:pt x="2565" y="7315"/>
                    </a:lnTo>
                    <a:cubicBezTo>
                      <a:pt x="6883" y="9004"/>
                      <a:pt x="11379" y="10008"/>
                      <a:pt x="15913" y="10300"/>
                    </a:cubicBezTo>
                    <a:cubicBezTo>
                      <a:pt x="17031" y="10351"/>
                      <a:pt x="17831" y="10363"/>
                      <a:pt x="18580" y="10376"/>
                    </a:cubicBezTo>
                    <a:cubicBezTo>
                      <a:pt x="19037" y="10389"/>
                      <a:pt x="19418" y="10401"/>
                      <a:pt x="19812" y="10401"/>
                    </a:cubicBezTo>
                    <a:cubicBezTo>
                      <a:pt x="29718" y="10401"/>
                      <a:pt x="39344" y="8458"/>
                      <a:pt x="48425" y="4623"/>
                    </a:cubicBezTo>
                    <a:lnTo>
                      <a:pt x="50787" y="3454"/>
                    </a:lnTo>
                    <a:cubicBezTo>
                      <a:pt x="51765" y="2883"/>
                      <a:pt x="52756" y="2388"/>
                      <a:pt x="53746" y="1981"/>
                    </a:cubicBezTo>
                    <a:cubicBezTo>
                      <a:pt x="56896" y="660"/>
                      <a:pt x="60249" y="0"/>
                      <a:pt x="63716" y="0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134;p1">
                <a:extLst>
                  <a:ext uri="{FF2B5EF4-FFF2-40B4-BE49-F238E27FC236}">
                    <a16:creationId xmlns:a16="http://schemas.microsoft.com/office/drawing/2014/main" id="{05E14D82-1EF6-4644-9B98-3A44D3B2098E}"/>
                  </a:ext>
                </a:extLst>
              </p:cNvPr>
              <p:cNvSpPr/>
              <p:nvPr/>
            </p:nvSpPr>
            <p:spPr>
              <a:xfrm>
                <a:off x="229391" y="542845"/>
                <a:ext cx="21463" cy="21946"/>
              </a:xfrm>
              <a:custGeom>
                <a:avLst/>
                <a:gdLst/>
                <a:ahLst/>
                <a:cxnLst/>
                <a:rect l="l" t="t" r="r" b="b"/>
                <a:pathLst>
                  <a:path w="21463" h="21946" extrusionOk="0">
                    <a:moveTo>
                      <a:pt x="0" y="0"/>
                    </a:moveTo>
                    <a:lnTo>
                      <a:pt x="21463" y="0"/>
                    </a:lnTo>
                    <a:lnTo>
                      <a:pt x="21463" y="21946"/>
                    </a:lnTo>
                    <a:lnTo>
                      <a:pt x="0" y="21946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135;p1">
                <a:extLst>
                  <a:ext uri="{FF2B5EF4-FFF2-40B4-BE49-F238E27FC236}">
                    <a16:creationId xmlns:a16="http://schemas.microsoft.com/office/drawing/2014/main" id="{32A9383C-0324-7144-9E4B-3B8AC39EEECD}"/>
                  </a:ext>
                </a:extLst>
              </p:cNvPr>
              <p:cNvSpPr/>
              <p:nvPr/>
            </p:nvSpPr>
            <p:spPr>
              <a:xfrm>
                <a:off x="515132" y="557491"/>
                <a:ext cx="58890" cy="11760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760" extrusionOk="0">
                    <a:moveTo>
                      <a:pt x="39688" y="89"/>
                    </a:moveTo>
                    <a:cubicBezTo>
                      <a:pt x="45987" y="0"/>
                      <a:pt x="52438" y="1232"/>
                      <a:pt x="58890" y="3581"/>
                    </a:cubicBezTo>
                    <a:lnTo>
                      <a:pt x="58890" y="11760"/>
                    </a:lnTo>
                    <a:cubicBezTo>
                      <a:pt x="52425" y="9030"/>
                      <a:pt x="45987" y="7607"/>
                      <a:pt x="39776" y="7772"/>
                    </a:cubicBezTo>
                    <a:cubicBezTo>
                      <a:pt x="35801" y="7823"/>
                      <a:pt x="32957" y="8420"/>
                      <a:pt x="29667" y="9106"/>
                    </a:cubicBezTo>
                    <a:cubicBezTo>
                      <a:pt x="26670" y="9728"/>
                      <a:pt x="23266" y="10452"/>
                      <a:pt x="18631" y="10782"/>
                    </a:cubicBezTo>
                    <a:cubicBezTo>
                      <a:pt x="12433" y="11240"/>
                      <a:pt x="6185" y="10808"/>
                      <a:pt x="0" y="9627"/>
                    </a:cubicBezTo>
                    <a:lnTo>
                      <a:pt x="0" y="1816"/>
                    </a:lnTo>
                    <a:cubicBezTo>
                      <a:pt x="6007" y="3111"/>
                      <a:pt x="12078" y="3556"/>
                      <a:pt x="18072" y="3124"/>
                    </a:cubicBezTo>
                    <a:cubicBezTo>
                      <a:pt x="22200" y="2832"/>
                      <a:pt x="25197" y="2197"/>
                      <a:pt x="28105" y="1588"/>
                    </a:cubicBezTo>
                    <a:cubicBezTo>
                      <a:pt x="31471" y="889"/>
                      <a:pt x="34950" y="152"/>
                      <a:pt x="39688" y="89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136;p1">
                <a:extLst>
                  <a:ext uri="{FF2B5EF4-FFF2-40B4-BE49-F238E27FC236}">
                    <a16:creationId xmlns:a16="http://schemas.microsoft.com/office/drawing/2014/main" id="{1A11EA05-38E3-0343-8BC9-0FD9F5D5535F}"/>
                  </a:ext>
                </a:extLst>
              </p:cNvPr>
              <p:cNvSpPr/>
              <p:nvPr/>
            </p:nvSpPr>
            <p:spPr>
              <a:xfrm>
                <a:off x="515132" y="536662"/>
                <a:ext cx="58890" cy="11760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760" extrusionOk="0">
                    <a:moveTo>
                      <a:pt x="39688" y="89"/>
                    </a:moveTo>
                    <a:cubicBezTo>
                      <a:pt x="45987" y="0"/>
                      <a:pt x="52438" y="1232"/>
                      <a:pt x="58890" y="3581"/>
                    </a:cubicBezTo>
                    <a:lnTo>
                      <a:pt x="58890" y="11760"/>
                    </a:lnTo>
                    <a:cubicBezTo>
                      <a:pt x="52425" y="9030"/>
                      <a:pt x="45987" y="7607"/>
                      <a:pt x="39776" y="7772"/>
                    </a:cubicBezTo>
                    <a:cubicBezTo>
                      <a:pt x="35801" y="7823"/>
                      <a:pt x="32957" y="8420"/>
                      <a:pt x="29667" y="9106"/>
                    </a:cubicBezTo>
                    <a:cubicBezTo>
                      <a:pt x="26670" y="9728"/>
                      <a:pt x="23266" y="10452"/>
                      <a:pt x="18631" y="10782"/>
                    </a:cubicBezTo>
                    <a:cubicBezTo>
                      <a:pt x="12433" y="11240"/>
                      <a:pt x="6185" y="10808"/>
                      <a:pt x="0" y="9627"/>
                    </a:cubicBezTo>
                    <a:lnTo>
                      <a:pt x="0" y="1816"/>
                    </a:lnTo>
                    <a:cubicBezTo>
                      <a:pt x="6007" y="3111"/>
                      <a:pt x="12078" y="3556"/>
                      <a:pt x="18072" y="3124"/>
                    </a:cubicBezTo>
                    <a:cubicBezTo>
                      <a:pt x="22200" y="2832"/>
                      <a:pt x="25197" y="2197"/>
                      <a:pt x="28105" y="1588"/>
                    </a:cubicBezTo>
                    <a:cubicBezTo>
                      <a:pt x="31471" y="889"/>
                      <a:pt x="34950" y="152"/>
                      <a:pt x="39688" y="89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137;p1">
                <a:extLst>
                  <a:ext uri="{FF2B5EF4-FFF2-40B4-BE49-F238E27FC236}">
                    <a16:creationId xmlns:a16="http://schemas.microsoft.com/office/drawing/2014/main" id="{EECDFAC3-BC7A-F842-A87A-B649D01FC936}"/>
                  </a:ext>
                </a:extLst>
              </p:cNvPr>
              <p:cNvSpPr/>
              <p:nvPr/>
            </p:nvSpPr>
            <p:spPr>
              <a:xfrm>
                <a:off x="515134" y="515748"/>
                <a:ext cx="58890" cy="11849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849" extrusionOk="0">
                    <a:moveTo>
                      <a:pt x="39688" y="178"/>
                    </a:moveTo>
                    <a:cubicBezTo>
                      <a:pt x="45999" y="0"/>
                      <a:pt x="52451" y="1296"/>
                      <a:pt x="58890" y="3670"/>
                    </a:cubicBezTo>
                    <a:lnTo>
                      <a:pt x="58890" y="11849"/>
                    </a:lnTo>
                    <a:cubicBezTo>
                      <a:pt x="52438" y="9132"/>
                      <a:pt x="45999" y="7658"/>
                      <a:pt x="39776" y="7862"/>
                    </a:cubicBezTo>
                    <a:cubicBezTo>
                      <a:pt x="35801" y="7912"/>
                      <a:pt x="32969" y="8509"/>
                      <a:pt x="29680" y="9195"/>
                    </a:cubicBezTo>
                    <a:cubicBezTo>
                      <a:pt x="26670" y="9830"/>
                      <a:pt x="23266" y="10541"/>
                      <a:pt x="18631" y="10871"/>
                    </a:cubicBezTo>
                    <a:cubicBezTo>
                      <a:pt x="12433" y="11316"/>
                      <a:pt x="6185" y="10897"/>
                      <a:pt x="0" y="9716"/>
                    </a:cubicBezTo>
                    <a:lnTo>
                      <a:pt x="0" y="1918"/>
                    </a:lnTo>
                    <a:cubicBezTo>
                      <a:pt x="5994" y="3201"/>
                      <a:pt x="12078" y="3645"/>
                      <a:pt x="18072" y="3213"/>
                    </a:cubicBezTo>
                    <a:cubicBezTo>
                      <a:pt x="22200" y="2921"/>
                      <a:pt x="25197" y="2286"/>
                      <a:pt x="28105" y="1677"/>
                    </a:cubicBezTo>
                    <a:cubicBezTo>
                      <a:pt x="31471" y="978"/>
                      <a:pt x="34963" y="241"/>
                      <a:pt x="39688" y="178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138;p1">
                <a:extLst>
                  <a:ext uri="{FF2B5EF4-FFF2-40B4-BE49-F238E27FC236}">
                    <a16:creationId xmlns:a16="http://schemas.microsoft.com/office/drawing/2014/main" id="{2885E6F2-41B2-F746-9FAA-E3A5F08D7B1E}"/>
                  </a:ext>
                </a:extLst>
              </p:cNvPr>
              <p:cNvSpPr/>
              <p:nvPr/>
            </p:nvSpPr>
            <p:spPr>
              <a:xfrm>
                <a:off x="515132" y="474091"/>
                <a:ext cx="58890" cy="11849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849" extrusionOk="0">
                    <a:moveTo>
                      <a:pt x="39688" y="178"/>
                    </a:moveTo>
                    <a:cubicBezTo>
                      <a:pt x="45987" y="0"/>
                      <a:pt x="52438" y="1283"/>
                      <a:pt x="58890" y="3658"/>
                    </a:cubicBezTo>
                    <a:lnTo>
                      <a:pt x="58890" y="11849"/>
                    </a:lnTo>
                    <a:cubicBezTo>
                      <a:pt x="52425" y="9119"/>
                      <a:pt x="45987" y="7684"/>
                      <a:pt x="39776" y="7862"/>
                    </a:cubicBezTo>
                    <a:cubicBezTo>
                      <a:pt x="35801" y="7912"/>
                      <a:pt x="32957" y="8509"/>
                      <a:pt x="29667" y="9195"/>
                    </a:cubicBezTo>
                    <a:cubicBezTo>
                      <a:pt x="26670" y="9817"/>
                      <a:pt x="23266" y="10541"/>
                      <a:pt x="18631" y="10871"/>
                    </a:cubicBezTo>
                    <a:cubicBezTo>
                      <a:pt x="12433" y="11329"/>
                      <a:pt x="6185" y="10897"/>
                      <a:pt x="0" y="9716"/>
                    </a:cubicBezTo>
                    <a:lnTo>
                      <a:pt x="0" y="1905"/>
                    </a:lnTo>
                    <a:cubicBezTo>
                      <a:pt x="6007" y="3201"/>
                      <a:pt x="12078" y="3645"/>
                      <a:pt x="18072" y="3213"/>
                    </a:cubicBezTo>
                    <a:cubicBezTo>
                      <a:pt x="22200" y="2921"/>
                      <a:pt x="25197" y="2286"/>
                      <a:pt x="28105" y="1677"/>
                    </a:cubicBezTo>
                    <a:cubicBezTo>
                      <a:pt x="31471" y="978"/>
                      <a:pt x="34950" y="241"/>
                      <a:pt x="39688" y="178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139;p1">
                <a:extLst>
                  <a:ext uri="{FF2B5EF4-FFF2-40B4-BE49-F238E27FC236}">
                    <a16:creationId xmlns:a16="http://schemas.microsoft.com/office/drawing/2014/main" id="{1E0B13EA-18AD-F841-94A2-C0E1B1625907}"/>
                  </a:ext>
                </a:extLst>
              </p:cNvPr>
              <p:cNvSpPr/>
              <p:nvPr/>
            </p:nvSpPr>
            <p:spPr>
              <a:xfrm>
                <a:off x="515135" y="494918"/>
                <a:ext cx="58890" cy="11849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849" extrusionOk="0">
                    <a:moveTo>
                      <a:pt x="39675" y="191"/>
                    </a:moveTo>
                    <a:cubicBezTo>
                      <a:pt x="45987" y="0"/>
                      <a:pt x="52438" y="1296"/>
                      <a:pt x="58890" y="3670"/>
                    </a:cubicBezTo>
                    <a:lnTo>
                      <a:pt x="58890" y="11849"/>
                    </a:lnTo>
                    <a:cubicBezTo>
                      <a:pt x="52425" y="9119"/>
                      <a:pt x="45961" y="7722"/>
                      <a:pt x="39776" y="7862"/>
                    </a:cubicBezTo>
                    <a:cubicBezTo>
                      <a:pt x="35801" y="7912"/>
                      <a:pt x="32957" y="8509"/>
                      <a:pt x="29667" y="9195"/>
                    </a:cubicBezTo>
                    <a:cubicBezTo>
                      <a:pt x="26670" y="9830"/>
                      <a:pt x="23266" y="10541"/>
                      <a:pt x="18631" y="10871"/>
                    </a:cubicBezTo>
                    <a:cubicBezTo>
                      <a:pt x="12433" y="11316"/>
                      <a:pt x="6185" y="10897"/>
                      <a:pt x="0" y="9716"/>
                    </a:cubicBezTo>
                    <a:lnTo>
                      <a:pt x="0" y="1918"/>
                    </a:lnTo>
                    <a:cubicBezTo>
                      <a:pt x="6007" y="3201"/>
                      <a:pt x="12078" y="3645"/>
                      <a:pt x="18072" y="3213"/>
                    </a:cubicBezTo>
                    <a:cubicBezTo>
                      <a:pt x="22200" y="2921"/>
                      <a:pt x="25197" y="2286"/>
                      <a:pt x="28092" y="1677"/>
                    </a:cubicBezTo>
                    <a:cubicBezTo>
                      <a:pt x="31471" y="978"/>
                      <a:pt x="34950" y="241"/>
                      <a:pt x="39675" y="191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140;p1">
                <a:extLst>
                  <a:ext uri="{FF2B5EF4-FFF2-40B4-BE49-F238E27FC236}">
                    <a16:creationId xmlns:a16="http://schemas.microsoft.com/office/drawing/2014/main" id="{84428E1E-805E-B843-92F1-5C32B374E493}"/>
                  </a:ext>
                </a:extLst>
              </p:cNvPr>
              <p:cNvSpPr/>
              <p:nvPr/>
            </p:nvSpPr>
            <p:spPr>
              <a:xfrm>
                <a:off x="515134" y="453319"/>
                <a:ext cx="58890" cy="11786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786" extrusionOk="0">
                    <a:moveTo>
                      <a:pt x="39688" y="115"/>
                    </a:moveTo>
                    <a:cubicBezTo>
                      <a:pt x="45999" y="0"/>
                      <a:pt x="52451" y="1245"/>
                      <a:pt x="58890" y="3607"/>
                    </a:cubicBezTo>
                    <a:lnTo>
                      <a:pt x="58890" y="11786"/>
                    </a:lnTo>
                    <a:cubicBezTo>
                      <a:pt x="52438" y="9068"/>
                      <a:pt x="45999" y="7646"/>
                      <a:pt x="39776" y="7798"/>
                    </a:cubicBezTo>
                    <a:cubicBezTo>
                      <a:pt x="35801" y="7849"/>
                      <a:pt x="32969" y="8446"/>
                      <a:pt x="29680" y="9131"/>
                    </a:cubicBezTo>
                    <a:cubicBezTo>
                      <a:pt x="26670" y="9766"/>
                      <a:pt x="23266" y="10478"/>
                      <a:pt x="18631" y="10808"/>
                    </a:cubicBezTo>
                    <a:cubicBezTo>
                      <a:pt x="12433" y="11252"/>
                      <a:pt x="6185" y="10833"/>
                      <a:pt x="0" y="9652"/>
                    </a:cubicBezTo>
                    <a:lnTo>
                      <a:pt x="0" y="1854"/>
                    </a:lnTo>
                    <a:cubicBezTo>
                      <a:pt x="5994" y="3137"/>
                      <a:pt x="12078" y="3582"/>
                      <a:pt x="18072" y="3150"/>
                    </a:cubicBezTo>
                    <a:cubicBezTo>
                      <a:pt x="22200" y="2858"/>
                      <a:pt x="25197" y="2223"/>
                      <a:pt x="28105" y="1613"/>
                    </a:cubicBezTo>
                    <a:cubicBezTo>
                      <a:pt x="31471" y="915"/>
                      <a:pt x="34963" y="178"/>
                      <a:pt x="39688" y="115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141;p1">
                <a:extLst>
                  <a:ext uri="{FF2B5EF4-FFF2-40B4-BE49-F238E27FC236}">
                    <a16:creationId xmlns:a16="http://schemas.microsoft.com/office/drawing/2014/main" id="{7F0AB8E5-CDCC-FE46-81BC-A22DD23013CF}"/>
                  </a:ext>
                </a:extLst>
              </p:cNvPr>
              <p:cNvSpPr/>
              <p:nvPr/>
            </p:nvSpPr>
            <p:spPr>
              <a:xfrm>
                <a:off x="488436" y="444140"/>
                <a:ext cx="97688" cy="158788"/>
              </a:xfrm>
              <a:custGeom>
                <a:avLst/>
                <a:gdLst/>
                <a:ahLst/>
                <a:cxnLst/>
                <a:rect l="l" t="t" r="r" b="b"/>
                <a:pathLst>
                  <a:path w="97688" h="158788" extrusionOk="0">
                    <a:moveTo>
                      <a:pt x="0" y="0"/>
                    </a:moveTo>
                    <a:cubicBezTo>
                      <a:pt x="2273" y="648"/>
                      <a:pt x="4521" y="1232"/>
                      <a:pt x="6718" y="1765"/>
                    </a:cubicBezTo>
                    <a:lnTo>
                      <a:pt x="6718" y="2883"/>
                    </a:lnTo>
                    <a:lnTo>
                      <a:pt x="6718" y="9652"/>
                    </a:lnTo>
                    <a:lnTo>
                      <a:pt x="6718" y="15481"/>
                    </a:lnTo>
                    <a:lnTo>
                      <a:pt x="6718" y="115265"/>
                    </a:lnTo>
                    <a:lnTo>
                      <a:pt x="6718" y="142710"/>
                    </a:lnTo>
                    <a:lnTo>
                      <a:pt x="9284" y="143294"/>
                    </a:lnTo>
                    <a:cubicBezTo>
                      <a:pt x="24308" y="146685"/>
                      <a:pt x="37655" y="147371"/>
                      <a:pt x="48743" y="145313"/>
                    </a:cubicBezTo>
                    <a:cubicBezTo>
                      <a:pt x="53111" y="144500"/>
                      <a:pt x="57328" y="144081"/>
                      <a:pt x="61443" y="143878"/>
                    </a:cubicBezTo>
                    <a:cubicBezTo>
                      <a:pt x="62801" y="143814"/>
                      <a:pt x="64198" y="143675"/>
                      <a:pt x="65519" y="143675"/>
                    </a:cubicBezTo>
                    <a:cubicBezTo>
                      <a:pt x="66116" y="143675"/>
                      <a:pt x="66637" y="143739"/>
                      <a:pt x="67221" y="143751"/>
                    </a:cubicBezTo>
                    <a:cubicBezTo>
                      <a:pt x="83363" y="144120"/>
                      <a:pt x="92380" y="149415"/>
                      <a:pt x="95821" y="151473"/>
                    </a:cubicBezTo>
                    <a:lnTo>
                      <a:pt x="97688" y="152514"/>
                    </a:lnTo>
                    <a:lnTo>
                      <a:pt x="97688" y="158788"/>
                    </a:lnTo>
                    <a:cubicBezTo>
                      <a:pt x="83909" y="151092"/>
                      <a:pt x="67069" y="148971"/>
                      <a:pt x="47536" y="152603"/>
                    </a:cubicBezTo>
                    <a:cubicBezTo>
                      <a:pt x="34772" y="154978"/>
                      <a:pt x="18796" y="153378"/>
                      <a:pt x="0" y="147841"/>
                    </a:cubicBezTo>
                    <a:lnTo>
                      <a:pt x="0" y="104724"/>
                    </a:lnTo>
                    <a:lnTo>
                      <a:pt x="0" y="26022"/>
                    </a:lnTo>
                    <a:lnTo>
                      <a:pt x="0" y="7874"/>
                    </a:lnTo>
                    <a:lnTo>
                      <a:pt x="0" y="10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142;p1">
                <a:extLst>
                  <a:ext uri="{FF2B5EF4-FFF2-40B4-BE49-F238E27FC236}">
                    <a16:creationId xmlns:a16="http://schemas.microsoft.com/office/drawing/2014/main" id="{82F0D440-BBB6-3D4E-B587-7D2E69F83B25}"/>
                  </a:ext>
                </a:extLst>
              </p:cNvPr>
              <p:cNvSpPr/>
              <p:nvPr/>
            </p:nvSpPr>
            <p:spPr>
              <a:xfrm>
                <a:off x="475291" y="447852"/>
                <a:ext cx="110833" cy="168745"/>
              </a:xfrm>
              <a:custGeom>
                <a:avLst/>
                <a:gdLst/>
                <a:ahLst/>
                <a:cxnLst/>
                <a:rect l="l" t="t" r="r" b="b"/>
                <a:pathLst>
                  <a:path w="110833" h="168745" extrusionOk="0">
                    <a:moveTo>
                      <a:pt x="0" y="0"/>
                    </a:moveTo>
                    <a:cubicBezTo>
                      <a:pt x="2235" y="800"/>
                      <a:pt x="4407" y="1486"/>
                      <a:pt x="6579" y="2184"/>
                    </a:cubicBezTo>
                    <a:lnTo>
                      <a:pt x="6579" y="38202"/>
                    </a:lnTo>
                    <a:lnTo>
                      <a:pt x="6579" y="85115"/>
                    </a:lnTo>
                    <a:lnTo>
                      <a:pt x="6579" y="148984"/>
                    </a:lnTo>
                    <a:lnTo>
                      <a:pt x="8903" y="149695"/>
                    </a:lnTo>
                    <a:cubicBezTo>
                      <a:pt x="29718" y="156108"/>
                      <a:pt x="47549" y="158000"/>
                      <a:pt x="61887" y="155346"/>
                    </a:cubicBezTo>
                    <a:cubicBezTo>
                      <a:pt x="80493" y="151879"/>
                      <a:pt x="96330" y="153962"/>
                      <a:pt x="108966" y="161506"/>
                    </a:cubicBezTo>
                    <a:cubicBezTo>
                      <a:pt x="109360" y="161734"/>
                      <a:pt x="109690" y="161925"/>
                      <a:pt x="109944" y="162077"/>
                    </a:cubicBezTo>
                    <a:lnTo>
                      <a:pt x="110833" y="162611"/>
                    </a:lnTo>
                    <a:lnTo>
                      <a:pt x="110833" y="168745"/>
                    </a:lnTo>
                    <a:cubicBezTo>
                      <a:pt x="97053" y="161061"/>
                      <a:pt x="80201" y="159004"/>
                      <a:pt x="60681" y="162636"/>
                    </a:cubicBezTo>
                    <a:cubicBezTo>
                      <a:pt x="44971" y="165557"/>
                      <a:pt x="24574" y="162484"/>
                      <a:pt x="0" y="15351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143;p1">
                <a:extLst>
                  <a:ext uri="{FF2B5EF4-FFF2-40B4-BE49-F238E27FC236}">
                    <a16:creationId xmlns:a16="http://schemas.microsoft.com/office/drawing/2014/main" id="{1B6A810D-5614-914F-A86C-C35CE8A66B0A}"/>
                  </a:ext>
                </a:extLst>
              </p:cNvPr>
              <p:cNvSpPr/>
              <p:nvPr/>
            </p:nvSpPr>
            <p:spPr>
              <a:xfrm>
                <a:off x="618896" y="536672"/>
                <a:ext cx="58890" cy="11747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747" extrusionOk="0">
                    <a:moveTo>
                      <a:pt x="19215" y="76"/>
                    </a:moveTo>
                    <a:cubicBezTo>
                      <a:pt x="23939" y="140"/>
                      <a:pt x="27419" y="876"/>
                      <a:pt x="30797" y="1588"/>
                    </a:cubicBezTo>
                    <a:cubicBezTo>
                      <a:pt x="33693" y="2184"/>
                      <a:pt x="36703" y="2819"/>
                      <a:pt x="40818" y="3124"/>
                    </a:cubicBezTo>
                    <a:cubicBezTo>
                      <a:pt x="46825" y="3543"/>
                      <a:pt x="52895" y="3099"/>
                      <a:pt x="58890" y="1816"/>
                    </a:cubicBezTo>
                    <a:lnTo>
                      <a:pt x="58890" y="9614"/>
                    </a:lnTo>
                    <a:cubicBezTo>
                      <a:pt x="52705" y="10795"/>
                      <a:pt x="46456" y="11227"/>
                      <a:pt x="40259" y="10770"/>
                    </a:cubicBezTo>
                    <a:cubicBezTo>
                      <a:pt x="35636" y="10440"/>
                      <a:pt x="32220" y="9728"/>
                      <a:pt x="29223" y="9093"/>
                    </a:cubicBezTo>
                    <a:cubicBezTo>
                      <a:pt x="25933" y="8407"/>
                      <a:pt x="23089" y="7810"/>
                      <a:pt x="19113" y="7760"/>
                    </a:cubicBezTo>
                    <a:cubicBezTo>
                      <a:pt x="12903" y="7595"/>
                      <a:pt x="6464" y="9017"/>
                      <a:pt x="0" y="11747"/>
                    </a:cubicBezTo>
                    <a:lnTo>
                      <a:pt x="0" y="3569"/>
                    </a:lnTo>
                    <a:cubicBezTo>
                      <a:pt x="6452" y="1219"/>
                      <a:pt x="12903" y="0"/>
                      <a:pt x="19215" y="76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144;p1">
                <a:extLst>
                  <a:ext uri="{FF2B5EF4-FFF2-40B4-BE49-F238E27FC236}">
                    <a16:creationId xmlns:a16="http://schemas.microsoft.com/office/drawing/2014/main" id="{68A5DBA9-469A-A843-AF46-439763C1A4E8}"/>
                  </a:ext>
                </a:extLst>
              </p:cNvPr>
              <p:cNvSpPr/>
              <p:nvPr/>
            </p:nvSpPr>
            <p:spPr>
              <a:xfrm>
                <a:off x="606800" y="444140"/>
                <a:ext cx="97688" cy="158788"/>
              </a:xfrm>
              <a:custGeom>
                <a:avLst/>
                <a:gdLst/>
                <a:ahLst/>
                <a:cxnLst/>
                <a:rect l="l" t="t" r="r" b="b"/>
                <a:pathLst>
                  <a:path w="97688" h="158788" extrusionOk="0">
                    <a:moveTo>
                      <a:pt x="97688" y="0"/>
                    </a:moveTo>
                    <a:lnTo>
                      <a:pt x="97688" y="1041"/>
                    </a:lnTo>
                    <a:lnTo>
                      <a:pt x="97688" y="7874"/>
                    </a:lnTo>
                    <a:lnTo>
                      <a:pt x="97688" y="26022"/>
                    </a:lnTo>
                    <a:lnTo>
                      <a:pt x="97688" y="104724"/>
                    </a:lnTo>
                    <a:lnTo>
                      <a:pt x="97688" y="147841"/>
                    </a:lnTo>
                    <a:cubicBezTo>
                      <a:pt x="78892" y="153378"/>
                      <a:pt x="62916" y="154978"/>
                      <a:pt x="50152" y="152603"/>
                    </a:cubicBezTo>
                    <a:cubicBezTo>
                      <a:pt x="30620" y="148971"/>
                      <a:pt x="13780" y="151092"/>
                      <a:pt x="0" y="158788"/>
                    </a:cubicBezTo>
                    <a:lnTo>
                      <a:pt x="0" y="152514"/>
                    </a:lnTo>
                    <a:lnTo>
                      <a:pt x="1867" y="151473"/>
                    </a:lnTo>
                    <a:cubicBezTo>
                      <a:pt x="5309" y="149415"/>
                      <a:pt x="14326" y="144120"/>
                      <a:pt x="30467" y="143751"/>
                    </a:cubicBezTo>
                    <a:cubicBezTo>
                      <a:pt x="31052" y="143739"/>
                      <a:pt x="31572" y="143675"/>
                      <a:pt x="32169" y="143675"/>
                    </a:cubicBezTo>
                    <a:cubicBezTo>
                      <a:pt x="33490" y="143675"/>
                      <a:pt x="34887" y="143814"/>
                      <a:pt x="36246" y="143878"/>
                    </a:cubicBezTo>
                    <a:cubicBezTo>
                      <a:pt x="40361" y="144081"/>
                      <a:pt x="44577" y="144500"/>
                      <a:pt x="48946" y="145313"/>
                    </a:cubicBezTo>
                    <a:cubicBezTo>
                      <a:pt x="60033" y="147371"/>
                      <a:pt x="73381" y="146685"/>
                      <a:pt x="88405" y="143294"/>
                    </a:cubicBezTo>
                    <a:lnTo>
                      <a:pt x="90970" y="142710"/>
                    </a:lnTo>
                    <a:lnTo>
                      <a:pt x="90970" y="115265"/>
                    </a:lnTo>
                    <a:lnTo>
                      <a:pt x="90970" y="15481"/>
                    </a:lnTo>
                    <a:lnTo>
                      <a:pt x="90970" y="9652"/>
                    </a:lnTo>
                    <a:lnTo>
                      <a:pt x="90970" y="2883"/>
                    </a:lnTo>
                    <a:lnTo>
                      <a:pt x="90970" y="1765"/>
                    </a:lnTo>
                    <a:cubicBezTo>
                      <a:pt x="93167" y="1232"/>
                      <a:pt x="95415" y="648"/>
                      <a:pt x="97688" y="0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145;p1">
                <a:extLst>
                  <a:ext uri="{FF2B5EF4-FFF2-40B4-BE49-F238E27FC236}">
                    <a16:creationId xmlns:a16="http://schemas.microsoft.com/office/drawing/2014/main" id="{7FD4F4A3-0E28-884F-AAE8-A085281441F4}"/>
                  </a:ext>
                </a:extLst>
              </p:cNvPr>
              <p:cNvSpPr/>
              <p:nvPr/>
            </p:nvSpPr>
            <p:spPr>
              <a:xfrm>
                <a:off x="618901" y="515746"/>
                <a:ext cx="58890" cy="11849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849" extrusionOk="0">
                    <a:moveTo>
                      <a:pt x="19203" y="178"/>
                    </a:moveTo>
                    <a:cubicBezTo>
                      <a:pt x="23927" y="241"/>
                      <a:pt x="27419" y="978"/>
                      <a:pt x="30785" y="1689"/>
                    </a:cubicBezTo>
                    <a:cubicBezTo>
                      <a:pt x="33693" y="2286"/>
                      <a:pt x="36690" y="2921"/>
                      <a:pt x="40805" y="3226"/>
                    </a:cubicBezTo>
                    <a:cubicBezTo>
                      <a:pt x="46812" y="3645"/>
                      <a:pt x="52883" y="3201"/>
                      <a:pt x="58890" y="1918"/>
                    </a:cubicBezTo>
                    <a:lnTo>
                      <a:pt x="58890" y="9728"/>
                    </a:lnTo>
                    <a:cubicBezTo>
                      <a:pt x="52705" y="10909"/>
                      <a:pt x="46444" y="11328"/>
                      <a:pt x="40259" y="10871"/>
                    </a:cubicBezTo>
                    <a:cubicBezTo>
                      <a:pt x="35624" y="10541"/>
                      <a:pt x="32220" y="9830"/>
                      <a:pt x="29210" y="9195"/>
                    </a:cubicBezTo>
                    <a:cubicBezTo>
                      <a:pt x="25921" y="8509"/>
                      <a:pt x="23089" y="7912"/>
                      <a:pt x="19114" y="7862"/>
                    </a:cubicBezTo>
                    <a:cubicBezTo>
                      <a:pt x="12890" y="7658"/>
                      <a:pt x="6452" y="9131"/>
                      <a:pt x="0" y="11849"/>
                    </a:cubicBezTo>
                    <a:lnTo>
                      <a:pt x="0" y="3670"/>
                    </a:lnTo>
                    <a:cubicBezTo>
                      <a:pt x="6439" y="1295"/>
                      <a:pt x="12890" y="0"/>
                      <a:pt x="19203" y="178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146;p1">
                <a:extLst>
                  <a:ext uri="{FF2B5EF4-FFF2-40B4-BE49-F238E27FC236}">
                    <a16:creationId xmlns:a16="http://schemas.microsoft.com/office/drawing/2014/main" id="{30E854BC-ABDA-424C-8DA5-5F81AAF9BE8C}"/>
                  </a:ext>
                </a:extLst>
              </p:cNvPr>
              <p:cNvSpPr/>
              <p:nvPr/>
            </p:nvSpPr>
            <p:spPr>
              <a:xfrm>
                <a:off x="420049" y="296626"/>
                <a:ext cx="111480" cy="689508"/>
              </a:xfrm>
              <a:custGeom>
                <a:avLst/>
                <a:gdLst/>
                <a:ahLst/>
                <a:cxnLst/>
                <a:rect l="l" t="t" r="r" b="b"/>
                <a:pathLst>
                  <a:path w="111480" h="689508" extrusionOk="0">
                    <a:moveTo>
                      <a:pt x="0" y="0"/>
                    </a:moveTo>
                    <a:lnTo>
                      <a:pt x="111480" y="0"/>
                    </a:lnTo>
                    <a:lnTo>
                      <a:pt x="111480" y="138050"/>
                    </a:lnTo>
                    <a:lnTo>
                      <a:pt x="108242" y="138430"/>
                    </a:lnTo>
                    <a:cubicBezTo>
                      <a:pt x="99682" y="138938"/>
                      <a:pt x="89878" y="137986"/>
                      <a:pt x="79108" y="135560"/>
                    </a:cubicBezTo>
                    <a:lnTo>
                      <a:pt x="75108" y="134646"/>
                    </a:lnTo>
                    <a:lnTo>
                      <a:pt x="75108" y="142494"/>
                    </a:lnTo>
                    <a:cubicBezTo>
                      <a:pt x="72161" y="141745"/>
                      <a:pt x="69164" y="140932"/>
                      <a:pt x="66065" y="139980"/>
                    </a:cubicBezTo>
                    <a:lnTo>
                      <a:pt x="61824" y="138671"/>
                    </a:lnTo>
                    <a:lnTo>
                      <a:pt x="61824" y="146533"/>
                    </a:lnTo>
                    <a:cubicBezTo>
                      <a:pt x="58979" y="145593"/>
                      <a:pt x="56083" y="144590"/>
                      <a:pt x="53111" y="143472"/>
                    </a:cubicBezTo>
                    <a:lnTo>
                      <a:pt x="48679" y="141808"/>
                    </a:lnTo>
                    <a:lnTo>
                      <a:pt x="48679" y="309296"/>
                    </a:lnTo>
                    <a:lnTo>
                      <a:pt x="50800" y="310096"/>
                    </a:lnTo>
                    <a:cubicBezTo>
                      <a:pt x="64135" y="315100"/>
                      <a:pt x="76378" y="318462"/>
                      <a:pt x="87455" y="320169"/>
                    </a:cubicBezTo>
                    <a:lnTo>
                      <a:pt x="111480" y="320280"/>
                    </a:lnTo>
                    <a:lnTo>
                      <a:pt x="111480" y="335725"/>
                    </a:lnTo>
                    <a:lnTo>
                      <a:pt x="104724" y="349428"/>
                    </a:lnTo>
                    <a:lnTo>
                      <a:pt x="89598" y="351625"/>
                    </a:lnTo>
                    <a:lnTo>
                      <a:pt x="100546" y="362293"/>
                    </a:lnTo>
                    <a:lnTo>
                      <a:pt x="97955" y="377343"/>
                    </a:lnTo>
                    <a:lnTo>
                      <a:pt x="111480" y="370231"/>
                    </a:lnTo>
                    <a:lnTo>
                      <a:pt x="111480" y="652614"/>
                    </a:lnTo>
                    <a:lnTo>
                      <a:pt x="105095" y="655738"/>
                    </a:lnTo>
                    <a:cubicBezTo>
                      <a:pt x="59415" y="675420"/>
                      <a:pt x="19818" y="685317"/>
                      <a:pt x="0" y="68950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147;p1">
                <a:extLst>
                  <a:ext uri="{FF2B5EF4-FFF2-40B4-BE49-F238E27FC236}">
                    <a16:creationId xmlns:a16="http://schemas.microsoft.com/office/drawing/2014/main" id="{1A4B673C-A898-7447-84D7-F74820FCF506}"/>
                  </a:ext>
                </a:extLst>
              </p:cNvPr>
              <p:cNvSpPr/>
              <p:nvPr/>
            </p:nvSpPr>
            <p:spPr>
              <a:xfrm>
                <a:off x="531529" y="296626"/>
                <a:ext cx="64935" cy="652614"/>
              </a:xfrm>
              <a:custGeom>
                <a:avLst/>
                <a:gdLst/>
                <a:ahLst/>
                <a:cxnLst/>
                <a:rect l="l" t="t" r="r" b="b"/>
                <a:pathLst>
                  <a:path w="64935" h="652614" extrusionOk="0">
                    <a:moveTo>
                      <a:pt x="0" y="0"/>
                    </a:moveTo>
                    <a:lnTo>
                      <a:pt x="64935" y="0"/>
                    </a:lnTo>
                    <a:lnTo>
                      <a:pt x="64935" y="354241"/>
                    </a:lnTo>
                    <a:lnTo>
                      <a:pt x="58166" y="367945"/>
                    </a:lnTo>
                    <a:lnTo>
                      <a:pt x="43053" y="370142"/>
                    </a:lnTo>
                    <a:lnTo>
                      <a:pt x="53988" y="380810"/>
                    </a:lnTo>
                    <a:lnTo>
                      <a:pt x="51410" y="395859"/>
                    </a:lnTo>
                    <a:lnTo>
                      <a:pt x="64935" y="388760"/>
                    </a:lnTo>
                    <a:lnTo>
                      <a:pt x="64935" y="617798"/>
                    </a:lnTo>
                    <a:lnTo>
                      <a:pt x="40814" y="632645"/>
                    </a:lnTo>
                    <a:lnTo>
                      <a:pt x="0" y="652614"/>
                    </a:lnTo>
                    <a:lnTo>
                      <a:pt x="0" y="370231"/>
                    </a:lnTo>
                    <a:lnTo>
                      <a:pt x="0" y="370231"/>
                    </a:lnTo>
                    <a:lnTo>
                      <a:pt x="13526" y="377343"/>
                    </a:lnTo>
                    <a:lnTo>
                      <a:pt x="10948" y="362293"/>
                    </a:lnTo>
                    <a:lnTo>
                      <a:pt x="21882" y="351625"/>
                    </a:lnTo>
                    <a:lnTo>
                      <a:pt x="6769" y="349428"/>
                    </a:lnTo>
                    <a:lnTo>
                      <a:pt x="0" y="335724"/>
                    </a:lnTo>
                    <a:lnTo>
                      <a:pt x="0" y="335725"/>
                    </a:lnTo>
                    <a:lnTo>
                      <a:pt x="0" y="320280"/>
                    </a:lnTo>
                    <a:lnTo>
                      <a:pt x="5639" y="320307"/>
                    </a:lnTo>
                    <a:cubicBezTo>
                      <a:pt x="23762" y="316941"/>
                      <a:pt x="39230" y="318859"/>
                      <a:pt x="51702" y="325933"/>
                    </a:cubicBezTo>
                    <a:lnTo>
                      <a:pt x="61151" y="325933"/>
                    </a:lnTo>
                    <a:lnTo>
                      <a:pt x="61151" y="277775"/>
                    </a:lnTo>
                    <a:lnTo>
                      <a:pt x="61151" y="147993"/>
                    </a:lnTo>
                    <a:cubicBezTo>
                      <a:pt x="57633" y="145390"/>
                      <a:pt x="53873" y="143167"/>
                      <a:pt x="49936" y="141262"/>
                    </a:cubicBezTo>
                    <a:cubicBezTo>
                      <a:pt x="44209" y="138684"/>
                      <a:pt x="35116" y="135789"/>
                      <a:pt x="22416" y="135789"/>
                    </a:cubicBezTo>
                    <a:cubicBezTo>
                      <a:pt x="16701" y="135789"/>
                      <a:pt x="10655" y="136373"/>
                      <a:pt x="4445" y="137528"/>
                    </a:cubicBezTo>
                    <a:lnTo>
                      <a:pt x="0" y="1380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148;p1">
                <a:extLst>
                  <a:ext uri="{FF2B5EF4-FFF2-40B4-BE49-F238E27FC236}">
                    <a16:creationId xmlns:a16="http://schemas.microsoft.com/office/drawing/2014/main" id="{07ABB5BE-4222-BC44-A190-4D99AD690AB5}"/>
                  </a:ext>
                </a:extLst>
              </p:cNvPr>
              <p:cNvSpPr/>
              <p:nvPr/>
            </p:nvSpPr>
            <p:spPr>
              <a:xfrm>
                <a:off x="596464" y="296626"/>
                <a:ext cx="64922" cy="617798"/>
              </a:xfrm>
              <a:custGeom>
                <a:avLst/>
                <a:gdLst/>
                <a:ahLst/>
                <a:cxnLst/>
                <a:rect l="l" t="t" r="r" b="b"/>
                <a:pathLst>
                  <a:path w="64922" h="617798" extrusionOk="0">
                    <a:moveTo>
                      <a:pt x="0" y="0"/>
                    </a:moveTo>
                    <a:lnTo>
                      <a:pt x="64922" y="0"/>
                    </a:lnTo>
                    <a:lnTo>
                      <a:pt x="64922" y="138049"/>
                    </a:lnTo>
                    <a:lnTo>
                      <a:pt x="60490" y="137528"/>
                    </a:lnTo>
                    <a:cubicBezTo>
                      <a:pt x="54267" y="136373"/>
                      <a:pt x="48222" y="135789"/>
                      <a:pt x="42507" y="135789"/>
                    </a:cubicBezTo>
                    <a:cubicBezTo>
                      <a:pt x="29807" y="135789"/>
                      <a:pt x="20726" y="138684"/>
                      <a:pt x="14986" y="141262"/>
                    </a:cubicBezTo>
                    <a:cubicBezTo>
                      <a:pt x="11062" y="143167"/>
                      <a:pt x="7302" y="145390"/>
                      <a:pt x="3772" y="147993"/>
                    </a:cubicBezTo>
                    <a:lnTo>
                      <a:pt x="3772" y="277775"/>
                    </a:lnTo>
                    <a:lnTo>
                      <a:pt x="3772" y="325933"/>
                    </a:lnTo>
                    <a:lnTo>
                      <a:pt x="13233" y="325933"/>
                    </a:lnTo>
                    <a:cubicBezTo>
                      <a:pt x="25692" y="318859"/>
                      <a:pt x="41173" y="316941"/>
                      <a:pt x="59284" y="320307"/>
                    </a:cubicBezTo>
                    <a:lnTo>
                      <a:pt x="64922" y="320280"/>
                    </a:lnTo>
                    <a:lnTo>
                      <a:pt x="64922" y="335724"/>
                    </a:lnTo>
                    <a:lnTo>
                      <a:pt x="58166" y="349428"/>
                    </a:lnTo>
                    <a:lnTo>
                      <a:pt x="43040" y="351625"/>
                    </a:lnTo>
                    <a:lnTo>
                      <a:pt x="53988" y="362293"/>
                    </a:lnTo>
                    <a:lnTo>
                      <a:pt x="51397" y="377343"/>
                    </a:lnTo>
                    <a:lnTo>
                      <a:pt x="64922" y="370231"/>
                    </a:lnTo>
                    <a:lnTo>
                      <a:pt x="64922" y="567387"/>
                    </a:lnTo>
                    <a:lnTo>
                      <a:pt x="52237" y="579866"/>
                    </a:lnTo>
                    <a:cubicBezTo>
                      <a:pt x="39987" y="590454"/>
                      <a:pt x="27326" y="600094"/>
                      <a:pt x="14513" y="608864"/>
                    </a:cubicBezTo>
                    <a:lnTo>
                      <a:pt x="0" y="617798"/>
                    </a:lnTo>
                    <a:lnTo>
                      <a:pt x="0" y="388760"/>
                    </a:lnTo>
                    <a:lnTo>
                      <a:pt x="13526" y="395859"/>
                    </a:lnTo>
                    <a:lnTo>
                      <a:pt x="10935" y="380810"/>
                    </a:lnTo>
                    <a:lnTo>
                      <a:pt x="21882" y="370142"/>
                    </a:lnTo>
                    <a:lnTo>
                      <a:pt x="6756" y="367945"/>
                    </a:lnTo>
                    <a:lnTo>
                      <a:pt x="0" y="3542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149;p1">
                <a:extLst>
                  <a:ext uri="{FF2B5EF4-FFF2-40B4-BE49-F238E27FC236}">
                    <a16:creationId xmlns:a16="http://schemas.microsoft.com/office/drawing/2014/main" id="{0AFCEF93-B378-6341-8ECB-6CDC5090E888}"/>
                  </a:ext>
                </a:extLst>
              </p:cNvPr>
              <p:cNvSpPr/>
              <p:nvPr/>
            </p:nvSpPr>
            <p:spPr>
              <a:xfrm>
                <a:off x="661387" y="296626"/>
                <a:ext cx="110299" cy="567387"/>
              </a:xfrm>
              <a:custGeom>
                <a:avLst/>
                <a:gdLst/>
                <a:ahLst/>
                <a:cxnLst/>
                <a:rect l="l" t="t" r="r" b="b"/>
                <a:pathLst>
                  <a:path w="110299" h="567387" extrusionOk="0">
                    <a:moveTo>
                      <a:pt x="0" y="0"/>
                    </a:moveTo>
                    <a:lnTo>
                      <a:pt x="110299" y="0"/>
                    </a:lnTo>
                    <a:lnTo>
                      <a:pt x="110299" y="312966"/>
                    </a:lnTo>
                    <a:cubicBezTo>
                      <a:pt x="108242" y="403911"/>
                      <a:pt x="78727" y="482041"/>
                      <a:pt x="22568" y="545186"/>
                    </a:cubicBezTo>
                    <a:lnTo>
                      <a:pt x="0" y="567387"/>
                    </a:lnTo>
                    <a:lnTo>
                      <a:pt x="0" y="370231"/>
                    </a:lnTo>
                    <a:lnTo>
                      <a:pt x="13526" y="377343"/>
                    </a:lnTo>
                    <a:lnTo>
                      <a:pt x="10947" y="362293"/>
                    </a:lnTo>
                    <a:lnTo>
                      <a:pt x="21882" y="351625"/>
                    </a:lnTo>
                    <a:lnTo>
                      <a:pt x="6769" y="349428"/>
                    </a:lnTo>
                    <a:lnTo>
                      <a:pt x="0" y="335724"/>
                    </a:lnTo>
                    <a:lnTo>
                      <a:pt x="0" y="320280"/>
                    </a:lnTo>
                    <a:lnTo>
                      <a:pt x="24030" y="320169"/>
                    </a:lnTo>
                    <a:cubicBezTo>
                      <a:pt x="35109" y="318462"/>
                      <a:pt x="47352" y="315100"/>
                      <a:pt x="60681" y="310096"/>
                    </a:cubicBezTo>
                    <a:lnTo>
                      <a:pt x="62814" y="309296"/>
                    </a:lnTo>
                    <a:lnTo>
                      <a:pt x="62814" y="141808"/>
                    </a:lnTo>
                    <a:lnTo>
                      <a:pt x="58369" y="143472"/>
                    </a:lnTo>
                    <a:cubicBezTo>
                      <a:pt x="55410" y="144590"/>
                      <a:pt x="52515" y="145593"/>
                      <a:pt x="49657" y="146533"/>
                    </a:cubicBezTo>
                    <a:lnTo>
                      <a:pt x="49657" y="138671"/>
                    </a:lnTo>
                    <a:lnTo>
                      <a:pt x="45415" y="139980"/>
                    </a:lnTo>
                    <a:cubicBezTo>
                      <a:pt x="42316" y="140932"/>
                      <a:pt x="39332" y="141745"/>
                      <a:pt x="36386" y="142494"/>
                    </a:cubicBezTo>
                    <a:lnTo>
                      <a:pt x="36386" y="134646"/>
                    </a:lnTo>
                    <a:lnTo>
                      <a:pt x="32385" y="135560"/>
                    </a:lnTo>
                    <a:cubicBezTo>
                      <a:pt x="21603" y="137986"/>
                      <a:pt x="11811" y="138938"/>
                      <a:pt x="3251" y="138430"/>
                    </a:cubicBezTo>
                    <a:lnTo>
                      <a:pt x="0" y="1380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150;p1">
                <a:extLst>
                  <a:ext uri="{FF2B5EF4-FFF2-40B4-BE49-F238E27FC236}">
                    <a16:creationId xmlns:a16="http://schemas.microsoft.com/office/drawing/2014/main" id="{38F6F750-D3CD-2847-B119-A401DE0AC26A}"/>
                  </a:ext>
                </a:extLst>
              </p:cNvPr>
              <p:cNvSpPr/>
              <p:nvPr/>
            </p:nvSpPr>
            <p:spPr>
              <a:xfrm>
                <a:off x="606800" y="447852"/>
                <a:ext cx="110833" cy="168745"/>
              </a:xfrm>
              <a:custGeom>
                <a:avLst/>
                <a:gdLst/>
                <a:ahLst/>
                <a:cxnLst/>
                <a:rect l="l" t="t" r="r" b="b"/>
                <a:pathLst>
                  <a:path w="110833" h="168745" extrusionOk="0">
                    <a:moveTo>
                      <a:pt x="110833" y="0"/>
                    </a:moveTo>
                    <a:lnTo>
                      <a:pt x="110833" y="153518"/>
                    </a:lnTo>
                    <a:cubicBezTo>
                      <a:pt x="86258" y="162484"/>
                      <a:pt x="65862" y="165557"/>
                      <a:pt x="50152" y="162636"/>
                    </a:cubicBezTo>
                    <a:cubicBezTo>
                      <a:pt x="30632" y="159004"/>
                      <a:pt x="13780" y="161061"/>
                      <a:pt x="0" y="168745"/>
                    </a:cubicBezTo>
                    <a:lnTo>
                      <a:pt x="0" y="162611"/>
                    </a:lnTo>
                    <a:lnTo>
                      <a:pt x="889" y="162077"/>
                    </a:lnTo>
                    <a:cubicBezTo>
                      <a:pt x="1143" y="161925"/>
                      <a:pt x="1473" y="161734"/>
                      <a:pt x="1867" y="161506"/>
                    </a:cubicBezTo>
                    <a:cubicBezTo>
                      <a:pt x="14503" y="153962"/>
                      <a:pt x="30340" y="151879"/>
                      <a:pt x="48946" y="155346"/>
                    </a:cubicBezTo>
                    <a:cubicBezTo>
                      <a:pt x="63284" y="158000"/>
                      <a:pt x="81115" y="156108"/>
                      <a:pt x="101943" y="149695"/>
                    </a:cubicBezTo>
                    <a:lnTo>
                      <a:pt x="104254" y="148984"/>
                    </a:lnTo>
                    <a:lnTo>
                      <a:pt x="104254" y="85115"/>
                    </a:lnTo>
                    <a:lnTo>
                      <a:pt x="104254" y="38202"/>
                    </a:lnTo>
                    <a:lnTo>
                      <a:pt x="104254" y="2184"/>
                    </a:lnTo>
                    <a:cubicBezTo>
                      <a:pt x="106426" y="1486"/>
                      <a:pt x="108598" y="800"/>
                      <a:pt x="110833" y="0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151;p1">
                <a:extLst>
                  <a:ext uri="{FF2B5EF4-FFF2-40B4-BE49-F238E27FC236}">
                    <a16:creationId xmlns:a16="http://schemas.microsoft.com/office/drawing/2014/main" id="{F52876FF-BE4A-F948-89B7-33AA7F94A6F4}"/>
                  </a:ext>
                </a:extLst>
              </p:cNvPr>
              <p:cNvSpPr/>
              <p:nvPr/>
            </p:nvSpPr>
            <p:spPr>
              <a:xfrm>
                <a:off x="618896" y="557501"/>
                <a:ext cx="58890" cy="11747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747" extrusionOk="0">
                    <a:moveTo>
                      <a:pt x="19215" y="76"/>
                    </a:moveTo>
                    <a:cubicBezTo>
                      <a:pt x="23939" y="140"/>
                      <a:pt x="27419" y="876"/>
                      <a:pt x="30797" y="1588"/>
                    </a:cubicBezTo>
                    <a:cubicBezTo>
                      <a:pt x="33693" y="2184"/>
                      <a:pt x="36703" y="2819"/>
                      <a:pt x="40818" y="3124"/>
                    </a:cubicBezTo>
                    <a:cubicBezTo>
                      <a:pt x="46825" y="3543"/>
                      <a:pt x="52895" y="3099"/>
                      <a:pt x="58890" y="1816"/>
                    </a:cubicBezTo>
                    <a:lnTo>
                      <a:pt x="58890" y="9614"/>
                    </a:lnTo>
                    <a:cubicBezTo>
                      <a:pt x="52705" y="10795"/>
                      <a:pt x="46456" y="11227"/>
                      <a:pt x="40259" y="10770"/>
                    </a:cubicBezTo>
                    <a:cubicBezTo>
                      <a:pt x="35636" y="10440"/>
                      <a:pt x="32220" y="9728"/>
                      <a:pt x="29223" y="9093"/>
                    </a:cubicBezTo>
                    <a:cubicBezTo>
                      <a:pt x="25933" y="8407"/>
                      <a:pt x="23089" y="7810"/>
                      <a:pt x="19113" y="7760"/>
                    </a:cubicBezTo>
                    <a:cubicBezTo>
                      <a:pt x="12903" y="7595"/>
                      <a:pt x="6464" y="9017"/>
                      <a:pt x="0" y="11747"/>
                    </a:cubicBezTo>
                    <a:lnTo>
                      <a:pt x="0" y="3569"/>
                    </a:lnTo>
                    <a:cubicBezTo>
                      <a:pt x="6452" y="1219"/>
                      <a:pt x="12903" y="0"/>
                      <a:pt x="19215" y="76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152;p1">
                <a:extLst>
                  <a:ext uri="{FF2B5EF4-FFF2-40B4-BE49-F238E27FC236}">
                    <a16:creationId xmlns:a16="http://schemas.microsoft.com/office/drawing/2014/main" id="{D8A54FFB-507E-424A-BB89-B8B69FEAC17D}"/>
                  </a:ext>
                </a:extLst>
              </p:cNvPr>
              <p:cNvSpPr/>
              <p:nvPr/>
            </p:nvSpPr>
            <p:spPr>
              <a:xfrm>
                <a:off x="618896" y="474089"/>
                <a:ext cx="58890" cy="11849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849" extrusionOk="0">
                    <a:moveTo>
                      <a:pt x="19215" y="178"/>
                    </a:moveTo>
                    <a:cubicBezTo>
                      <a:pt x="23939" y="254"/>
                      <a:pt x="27419" y="978"/>
                      <a:pt x="30797" y="1689"/>
                    </a:cubicBezTo>
                    <a:cubicBezTo>
                      <a:pt x="33693" y="2286"/>
                      <a:pt x="36703" y="2921"/>
                      <a:pt x="40818" y="3226"/>
                    </a:cubicBezTo>
                    <a:cubicBezTo>
                      <a:pt x="46825" y="3645"/>
                      <a:pt x="52895" y="3201"/>
                      <a:pt x="58890" y="1918"/>
                    </a:cubicBezTo>
                    <a:lnTo>
                      <a:pt x="58890" y="9716"/>
                    </a:lnTo>
                    <a:cubicBezTo>
                      <a:pt x="52705" y="10897"/>
                      <a:pt x="46456" y="11328"/>
                      <a:pt x="40259" y="10871"/>
                    </a:cubicBezTo>
                    <a:cubicBezTo>
                      <a:pt x="35636" y="10541"/>
                      <a:pt x="32220" y="9830"/>
                      <a:pt x="29223" y="9195"/>
                    </a:cubicBezTo>
                    <a:cubicBezTo>
                      <a:pt x="25933" y="8509"/>
                      <a:pt x="23089" y="7912"/>
                      <a:pt x="19113" y="7862"/>
                    </a:cubicBezTo>
                    <a:cubicBezTo>
                      <a:pt x="12903" y="7696"/>
                      <a:pt x="6464" y="9119"/>
                      <a:pt x="0" y="11849"/>
                    </a:cubicBezTo>
                    <a:lnTo>
                      <a:pt x="0" y="3670"/>
                    </a:lnTo>
                    <a:cubicBezTo>
                      <a:pt x="6452" y="1295"/>
                      <a:pt x="12903" y="0"/>
                      <a:pt x="19215" y="178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153;p1">
                <a:extLst>
                  <a:ext uri="{FF2B5EF4-FFF2-40B4-BE49-F238E27FC236}">
                    <a16:creationId xmlns:a16="http://schemas.microsoft.com/office/drawing/2014/main" id="{0EDCFC35-40D7-A045-92AA-F03CF68C3E02}"/>
                  </a:ext>
                </a:extLst>
              </p:cNvPr>
              <p:cNvSpPr/>
              <p:nvPr/>
            </p:nvSpPr>
            <p:spPr>
              <a:xfrm>
                <a:off x="618901" y="453317"/>
                <a:ext cx="58890" cy="11785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785" extrusionOk="0">
                    <a:moveTo>
                      <a:pt x="19203" y="114"/>
                    </a:moveTo>
                    <a:cubicBezTo>
                      <a:pt x="23927" y="191"/>
                      <a:pt x="27419" y="914"/>
                      <a:pt x="30785" y="1625"/>
                    </a:cubicBezTo>
                    <a:cubicBezTo>
                      <a:pt x="33693" y="2222"/>
                      <a:pt x="36690" y="2857"/>
                      <a:pt x="40805" y="3162"/>
                    </a:cubicBezTo>
                    <a:cubicBezTo>
                      <a:pt x="46812" y="3581"/>
                      <a:pt x="52883" y="3137"/>
                      <a:pt x="58890" y="1854"/>
                    </a:cubicBezTo>
                    <a:lnTo>
                      <a:pt x="58890" y="9665"/>
                    </a:lnTo>
                    <a:cubicBezTo>
                      <a:pt x="52705" y="10846"/>
                      <a:pt x="46444" y="11252"/>
                      <a:pt x="40259" y="10808"/>
                    </a:cubicBezTo>
                    <a:cubicBezTo>
                      <a:pt x="35624" y="10478"/>
                      <a:pt x="32220" y="9766"/>
                      <a:pt x="29210" y="9131"/>
                    </a:cubicBezTo>
                    <a:cubicBezTo>
                      <a:pt x="25921" y="8445"/>
                      <a:pt x="23089" y="7848"/>
                      <a:pt x="19114" y="7798"/>
                    </a:cubicBezTo>
                    <a:cubicBezTo>
                      <a:pt x="12890" y="7645"/>
                      <a:pt x="6452" y="9068"/>
                      <a:pt x="0" y="11785"/>
                    </a:cubicBezTo>
                    <a:lnTo>
                      <a:pt x="0" y="3607"/>
                    </a:lnTo>
                    <a:cubicBezTo>
                      <a:pt x="6439" y="1257"/>
                      <a:pt x="12890" y="0"/>
                      <a:pt x="19203" y="114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154;p1">
                <a:extLst>
                  <a:ext uri="{FF2B5EF4-FFF2-40B4-BE49-F238E27FC236}">
                    <a16:creationId xmlns:a16="http://schemas.microsoft.com/office/drawing/2014/main" id="{322A7073-CE5E-4C42-A560-7D65ACCA2DF8}"/>
                  </a:ext>
                </a:extLst>
              </p:cNvPr>
              <p:cNvSpPr/>
              <p:nvPr/>
            </p:nvSpPr>
            <p:spPr>
              <a:xfrm>
                <a:off x="618895" y="494907"/>
                <a:ext cx="58890" cy="11862"/>
              </a:xfrm>
              <a:custGeom>
                <a:avLst/>
                <a:gdLst/>
                <a:ahLst/>
                <a:cxnLst/>
                <a:rect l="l" t="t" r="r" b="b"/>
                <a:pathLst>
                  <a:path w="58890" h="11862" extrusionOk="0">
                    <a:moveTo>
                      <a:pt x="19215" y="190"/>
                    </a:moveTo>
                    <a:cubicBezTo>
                      <a:pt x="23939" y="254"/>
                      <a:pt x="27419" y="991"/>
                      <a:pt x="30797" y="1689"/>
                    </a:cubicBezTo>
                    <a:cubicBezTo>
                      <a:pt x="33693" y="2299"/>
                      <a:pt x="36703" y="2934"/>
                      <a:pt x="40818" y="3226"/>
                    </a:cubicBezTo>
                    <a:cubicBezTo>
                      <a:pt x="46825" y="3658"/>
                      <a:pt x="52895" y="3213"/>
                      <a:pt x="58890" y="1931"/>
                    </a:cubicBezTo>
                    <a:lnTo>
                      <a:pt x="58890" y="9728"/>
                    </a:lnTo>
                    <a:cubicBezTo>
                      <a:pt x="52705" y="10909"/>
                      <a:pt x="46456" y="11328"/>
                      <a:pt x="40259" y="10884"/>
                    </a:cubicBezTo>
                    <a:cubicBezTo>
                      <a:pt x="35636" y="10554"/>
                      <a:pt x="32233" y="9842"/>
                      <a:pt x="29223" y="9208"/>
                    </a:cubicBezTo>
                    <a:cubicBezTo>
                      <a:pt x="25933" y="8522"/>
                      <a:pt x="23101" y="7925"/>
                      <a:pt x="19113" y="7874"/>
                    </a:cubicBezTo>
                    <a:cubicBezTo>
                      <a:pt x="12928" y="7734"/>
                      <a:pt x="6464" y="9132"/>
                      <a:pt x="0" y="11862"/>
                    </a:cubicBezTo>
                    <a:lnTo>
                      <a:pt x="0" y="3683"/>
                    </a:lnTo>
                    <a:cubicBezTo>
                      <a:pt x="6464" y="1308"/>
                      <a:pt x="12903" y="0"/>
                      <a:pt x="19215" y="190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155;p1">
                <a:extLst>
                  <a:ext uri="{FF2B5EF4-FFF2-40B4-BE49-F238E27FC236}">
                    <a16:creationId xmlns:a16="http://schemas.microsoft.com/office/drawing/2014/main" id="{2148BB4C-80E9-2242-9793-B04A43DF1A91}"/>
                  </a:ext>
                </a:extLst>
              </p:cNvPr>
              <p:cNvSpPr/>
              <p:nvPr/>
            </p:nvSpPr>
            <p:spPr>
              <a:xfrm>
                <a:off x="1457767" y="242701"/>
                <a:ext cx="455435" cy="441693"/>
              </a:xfrm>
              <a:custGeom>
                <a:avLst/>
                <a:gdLst/>
                <a:ahLst/>
                <a:cxnLst/>
                <a:rect l="l" t="t" r="r" b="b"/>
                <a:pathLst>
                  <a:path w="455435" h="441693" extrusionOk="0">
                    <a:moveTo>
                      <a:pt x="0" y="0"/>
                    </a:moveTo>
                    <a:lnTo>
                      <a:pt x="159004" y="0"/>
                    </a:lnTo>
                    <a:lnTo>
                      <a:pt x="159004" y="14072"/>
                    </a:lnTo>
                    <a:lnTo>
                      <a:pt x="135471" y="16040"/>
                    </a:lnTo>
                    <a:cubicBezTo>
                      <a:pt x="109957" y="18669"/>
                      <a:pt x="109957" y="21933"/>
                      <a:pt x="109957" y="101816"/>
                    </a:cubicBezTo>
                    <a:lnTo>
                      <a:pt x="109957" y="264237"/>
                    </a:lnTo>
                    <a:cubicBezTo>
                      <a:pt x="109957" y="357886"/>
                      <a:pt x="125654" y="420091"/>
                      <a:pt x="227076" y="420091"/>
                    </a:cubicBezTo>
                    <a:cubicBezTo>
                      <a:pt x="295135" y="420091"/>
                      <a:pt x="335699" y="379489"/>
                      <a:pt x="345504" y="367703"/>
                    </a:cubicBezTo>
                    <a:lnTo>
                      <a:pt x="345504" y="101816"/>
                    </a:lnTo>
                    <a:cubicBezTo>
                      <a:pt x="345504" y="21946"/>
                      <a:pt x="345504" y="18669"/>
                      <a:pt x="319989" y="16040"/>
                    </a:cubicBezTo>
                    <a:lnTo>
                      <a:pt x="296456" y="14072"/>
                    </a:lnTo>
                    <a:lnTo>
                      <a:pt x="296456" y="0"/>
                    </a:lnTo>
                    <a:lnTo>
                      <a:pt x="455435" y="0"/>
                    </a:lnTo>
                    <a:lnTo>
                      <a:pt x="455435" y="14072"/>
                    </a:lnTo>
                    <a:lnTo>
                      <a:pt x="431863" y="16040"/>
                    </a:lnTo>
                    <a:cubicBezTo>
                      <a:pt x="406362" y="18669"/>
                      <a:pt x="406362" y="21946"/>
                      <a:pt x="406362" y="101816"/>
                    </a:cubicBezTo>
                    <a:lnTo>
                      <a:pt x="406362" y="431876"/>
                    </a:lnTo>
                    <a:lnTo>
                      <a:pt x="386728" y="437782"/>
                    </a:lnTo>
                    <a:lnTo>
                      <a:pt x="370357" y="418770"/>
                    </a:lnTo>
                    <a:cubicBezTo>
                      <a:pt x="361201" y="409626"/>
                      <a:pt x="355968" y="400444"/>
                      <a:pt x="346151" y="400469"/>
                    </a:cubicBezTo>
                    <a:cubicBezTo>
                      <a:pt x="337007" y="400469"/>
                      <a:pt x="282702" y="441693"/>
                      <a:pt x="195644" y="441693"/>
                    </a:cubicBezTo>
                    <a:cubicBezTo>
                      <a:pt x="60211" y="441693"/>
                      <a:pt x="49073" y="363766"/>
                      <a:pt x="49073" y="274727"/>
                    </a:cubicBezTo>
                    <a:lnTo>
                      <a:pt x="49073" y="101816"/>
                    </a:lnTo>
                    <a:cubicBezTo>
                      <a:pt x="49073" y="21933"/>
                      <a:pt x="49073" y="18669"/>
                      <a:pt x="23571" y="16040"/>
                    </a:cubicBezTo>
                    <a:lnTo>
                      <a:pt x="0" y="140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156;p1">
                <a:extLst>
                  <a:ext uri="{FF2B5EF4-FFF2-40B4-BE49-F238E27FC236}">
                    <a16:creationId xmlns:a16="http://schemas.microsoft.com/office/drawing/2014/main" id="{70ED354E-EA32-7745-A745-A935A08A72AB}"/>
                  </a:ext>
                </a:extLst>
              </p:cNvPr>
              <p:cNvSpPr/>
              <p:nvPr/>
            </p:nvSpPr>
            <p:spPr>
              <a:xfrm>
                <a:off x="1922292" y="242716"/>
                <a:ext cx="376238" cy="431864"/>
              </a:xfrm>
              <a:custGeom>
                <a:avLst/>
                <a:gdLst/>
                <a:ahLst/>
                <a:cxnLst/>
                <a:rect l="l" t="t" r="r" b="b"/>
                <a:pathLst>
                  <a:path w="376238" h="431864" extrusionOk="0">
                    <a:moveTo>
                      <a:pt x="5880" y="0"/>
                    </a:moveTo>
                    <a:lnTo>
                      <a:pt x="370358" y="0"/>
                    </a:lnTo>
                    <a:cubicBezTo>
                      <a:pt x="372974" y="14389"/>
                      <a:pt x="376238" y="101460"/>
                      <a:pt x="376238" y="104089"/>
                    </a:cubicBezTo>
                    <a:lnTo>
                      <a:pt x="360553" y="104089"/>
                    </a:lnTo>
                    <a:cubicBezTo>
                      <a:pt x="346151" y="28130"/>
                      <a:pt x="344856" y="18301"/>
                      <a:pt x="252565" y="18301"/>
                    </a:cubicBezTo>
                    <a:lnTo>
                      <a:pt x="218554" y="18301"/>
                    </a:lnTo>
                    <a:lnTo>
                      <a:pt x="218554" y="330023"/>
                    </a:lnTo>
                    <a:cubicBezTo>
                      <a:pt x="218554" y="409943"/>
                      <a:pt x="218554" y="413182"/>
                      <a:pt x="255181" y="415823"/>
                    </a:cubicBezTo>
                    <a:lnTo>
                      <a:pt x="278765" y="417767"/>
                    </a:lnTo>
                    <a:lnTo>
                      <a:pt x="278765" y="431864"/>
                    </a:lnTo>
                    <a:lnTo>
                      <a:pt x="97498" y="431864"/>
                    </a:lnTo>
                    <a:lnTo>
                      <a:pt x="97498" y="417767"/>
                    </a:lnTo>
                    <a:lnTo>
                      <a:pt x="121717" y="415823"/>
                    </a:lnTo>
                    <a:cubicBezTo>
                      <a:pt x="157709" y="413182"/>
                      <a:pt x="157709" y="409943"/>
                      <a:pt x="157709" y="330023"/>
                    </a:cubicBezTo>
                    <a:lnTo>
                      <a:pt x="157709" y="18301"/>
                    </a:lnTo>
                    <a:lnTo>
                      <a:pt x="123660" y="18301"/>
                    </a:lnTo>
                    <a:cubicBezTo>
                      <a:pt x="31382" y="18301"/>
                      <a:pt x="30061" y="28130"/>
                      <a:pt x="15697" y="104089"/>
                    </a:cubicBezTo>
                    <a:lnTo>
                      <a:pt x="0" y="104089"/>
                    </a:lnTo>
                    <a:cubicBezTo>
                      <a:pt x="0" y="101460"/>
                      <a:pt x="3239" y="14389"/>
                      <a:pt x="5880" y="0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157;p1">
                <a:extLst>
                  <a:ext uri="{FF2B5EF4-FFF2-40B4-BE49-F238E27FC236}">
                    <a16:creationId xmlns:a16="http://schemas.microsoft.com/office/drawing/2014/main" id="{B002F055-BE77-DA49-A318-B18BC97EC07B}"/>
                  </a:ext>
                </a:extLst>
              </p:cNvPr>
              <p:cNvSpPr/>
              <p:nvPr/>
            </p:nvSpPr>
            <p:spPr>
              <a:xfrm>
                <a:off x="2310079" y="232892"/>
                <a:ext cx="427305" cy="451510"/>
              </a:xfrm>
              <a:custGeom>
                <a:avLst/>
                <a:gdLst/>
                <a:ahLst/>
                <a:cxnLst/>
                <a:rect l="l" t="t" r="r" b="b"/>
                <a:pathLst>
                  <a:path w="427305" h="451510" extrusionOk="0">
                    <a:moveTo>
                      <a:pt x="244069" y="0"/>
                    </a:moveTo>
                    <a:cubicBezTo>
                      <a:pt x="310833" y="0"/>
                      <a:pt x="360553" y="16370"/>
                      <a:pt x="377558" y="26810"/>
                    </a:cubicBezTo>
                    <a:cubicBezTo>
                      <a:pt x="381699" y="54750"/>
                      <a:pt x="385166" y="91415"/>
                      <a:pt x="388023" y="123685"/>
                    </a:cubicBezTo>
                    <a:lnTo>
                      <a:pt x="370370" y="127597"/>
                    </a:lnTo>
                    <a:cubicBezTo>
                      <a:pt x="363805" y="101410"/>
                      <a:pt x="355295" y="21603"/>
                      <a:pt x="243370" y="21603"/>
                    </a:cubicBezTo>
                    <a:cubicBezTo>
                      <a:pt x="136106" y="21603"/>
                      <a:pt x="68707" y="92265"/>
                      <a:pt x="68707" y="214643"/>
                    </a:cubicBezTo>
                    <a:cubicBezTo>
                      <a:pt x="68707" y="326225"/>
                      <a:pt x="125628" y="429895"/>
                      <a:pt x="253886" y="429895"/>
                    </a:cubicBezTo>
                    <a:cubicBezTo>
                      <a:pt x="277444" y="429895"/>
                      <a:pt x="307531" y="427279"/>
                      <a:pt x="330403" y="421399"/>
                    </a:cubicBezTo>
                    <a:lnTo>
                      <a:pt x="330403" y="371970"/>
                    </a:lnTo>
                    <a:cubicBezTo>
                      <a:pt x="330403" y="291846"/>
                      <a:pt x="330403" y="288582"/>
                      <a:pt x="284645" y="285940"/>
                    </a:cubicBezTo>
                    <a:lnTo>
                      <a:pt x="261061" y="283972"/>
                    </a:lnTo>
                    <a:lnTo>
                      <a:pt x="261061" y="269900"/>
                    </a:lnTo>
                    <a:lnTo>
                      <a:pt x="427305" y="269900"/>
                    </a:lnTo>
                    <a:lnTo>
                      <a:pt x="427305" y="283972"/>
                    </a:lnTo>
                    <a:lnTo>
                      <a:pt x="403720" y="285940"/>
                    </a:lnTo>
                    <a:cubicBezTo>
                      <a:pt x="391313" y="288582"/>
                      <a:pt x="391313" y="291846"/>
                      <a:pt x="391313" y="355549"/>
                    </a:cubicBezTo>
                    <a:cubicBezTo>
                      <a:pt x="391313" y="375260"/>
                      <a:pt x="392557" y="425425"/>
                      <a:pt x="392557" y="425425"/>
                    </a:cubicBezTo>
                    <a:cubicBezTo>
                      <a:pt x="369418" y="432689"/>
                      <a:pt x="319316" y="451510"/>
                      <a:pt x="249327" y="451510"/>
                    </a:cubicBezTo>
                    <a:cubicBezTo>
                      <a:pt x="117780" y="451510"/>
                      <a:pt x="0" y="393814"/>
                      <a:pt x="0" y="227051"/>
                    </a:cubicBezTo>
                    <a:cubicBezTo>
                      <a:pt x="0" y="52337"/>
                      <a:pt x="140665" y="0"/>
                      <a:pt x="244069" y="0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158;p1">
                <a:extLst>
                  <a:ext uri="{FF2B5EF4-FFF2-40B4-BE49-F238E27FC236}">
                    <a16:creationId xmlns:a16="http://schemas.microsoft.com/office/drawing/2014/main" id="{523A2448-21E4-D948-9BA9-1ACAB30D898C}"/>
                  </a:ext>
                </a:extLst>
              </p:cNvPr>
              <p:cNvSpPr/>
              <p:nvPr/>
            </p:nvSpPr>
            <p:spPr>
              <a:xfrm>
                <a:off x="2777597" y="242716"/>
                <a:ext cx="321285" cy="431864"/>
              </a:xfrm>
              <a:custGeom>
                <a:avLst/>
                <a:gdLst/>
                <a:ahLst/>
                <a:cxnLst/>
                <a:rect l="l" t="t" r="r" b="b"/>
                <a:pathLst>
                  <a:path w="321285" h="431864" extrusionOk="0">
                    <a:moveTo>
                      <a:pt x="0" y="0"/>
                    </a:moveTo>
                    <a:lnTo>
                      <a:pt x="282029" y="0"/>
                    </a:lnTo>
                    <a:cubicBezTo>
                      <a:pt x="284645" y="14389"/>
                      <a:pt x="287934" y="89636"/>
                      <a:pt x="287934" y="95529"/>
                    </a:cubicBezTo>
                    <a:lnTo>
                      <a:pt x="272237" y="98146"/>
                    </a:lnTo>
                    <a:cubicBezTo>
                      <a:pt x="257810" y="28105"/>
                      <a:pt x="256502" y="18301"/>
                      <a:pt x="164135" y="18301"/>
                    </a:cubicBezTo>
                    <a:lnTo>
                      <a:pt x="109956" y="18301"/>
                    </a:lnTo>
                    <a:lnTo>
                      <a:pt x="109956" y="198260"/>
                    </a:lnTo>
                    <a:lnTo>
                      <a:pt x="168046" y="198260"/>
                    </a:lnTo>
                    <a:cubicBezTo>
                      <a:pt x="218961" y="198260"/>
                      <a:pt x="230721" y="197600"/>
                      <a:pt x="234633" y="170790"/>
                    </a:cubicBezTo>
                    <a:lnTo>
                      <a:pt x="237922" y="148539"/>
                    </a:lnTo>
                    <a:lnTo>
                      <a:pt x="255181" y="148539"/>
                    </a:lnTo>
                    <a:lnTo>
                      <a:pt x="255181" y="266268"/>
                    </a:lnTo>
                    <a:lnTo>
                      <a:pt x="237922" y="266268"/>
                    </a:lnTo>
                    <a:lnTo>
                      <a:pt x="234633" y="244069"/>
                    </a:lnTo>
                    <a:cubicBezTo>
                      <a:pt x="230721" y="217221"/>
                      <a:pt x="218961" y="216573"/>
                      <a:pt x="168046" y="216573"/>
                    </a:cubicBezTo>
                    <a:lnTo>
                      <a:pt x="109956" y="216573"/>
                    </a:lnTo>
                    <a:lnTo>
                      <a:pt x="109956" y="405041"/>
                    </a:lnTo>
                    <a:cubicBezTo>
                      <a:pt x="133464" y="409626"/>
                      <a:pt x="157607" y="413538"/>
                      <a:pt x="181089" y="413538"/>
                    </a:cubicBezTo>
                    <a:cubicBezTo>
                      <a:pt x="285318" y="413538"/>
                      <a:pt x="291846" y="374282"/>
                      <a:pt x="304952" y="320611"/>
                    </a:cubicBezTo>
                    <a:lnTo>
                      <a:pt x="321285" y="323228"/>
                    </a:lnTo>
                    <a:cubicBezTo>
                      <a:pt x="315557" y="363817"/>
                      <a:pt x="308267" y="396456"/>
                      <a:pt x="299720" y="431864"/>
                    </a:cubicBezTo>
                    <a:lnTo>
                      <a:pt x="0" y="431864"/>
                    </a:lnTo>
                    <a:lnTo>
                      <a:pt x="0" y="417767"/>
                    </a:lnTo>
                    <a:lnTo>
                      <a:pt x="23571" y="415823"/>
                    </a:lnTo>
                    <a:cubicBezTo>
                      <a:pt x="49073" y="413182"/>
                      <a:pt x="49073" y="409918"/>
                      <a:pt x="49073" y="329883"/>
                    </a:cubicBezTo>
                    <a:lnTo>
                      <a:pt x="49073" y="101879"/>
                    </a:lnTo>
                    <a:cubicBezTo>
                      <a:pt x="49073" y="21933"/>
                      <a:pt x="49073" y="18644"/>
                      <a:pt x="23571" y="16028"/>
                    </a:cubicBezTo>
                    <a:lnTo>
                      <a:pt x="0" y="140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159;p1">
                <a:extLst>
                  <a:ext uri="{FF2B5EF4-FFF2-40B4-BE49-F238E27FC236}">
                    <a16:creationId xmlns:a16="http://schemas.microsoft.com/office/drawing/2014/main" id="{35113E1D-C218-C841-877D-857444B61D23}"/>
                  </a:ext>
                </a:extLst>
              </p:cNvPr>
              <p:cNvSpPr/>
              <p:nvPr/>
            </p:nvSpPr>
            <p:spPr>
              <a:xfrm>
                <a:off x="3150171" y="242716"/>
                <a:ext cx="180918" cy="431864"/>
              </a:xfrm>
              <a:custGeom>
                <a:avLst/>
                <a:gdLst/>
                <a:ahLst/>
                <a:cxnLst/>
                <a:rect l="l" t="t" r="r" b="b"/>
                <a:pathLst>
                  <a:path w="180918" h="431864" extrusionOk="0">
                    <a:moveTo>
                      <a:pt x="0" y="0"/>
                    </a:moveTo>
                    <a:lnTo>
                      <a:pt x="170802" y="0"/>
                    </a:lnTo>
                    <a:lnTo>
                      <a:pt x="180918" y="602"/>
                    </a:lnTo>
                    <a:lnTo>
                      <a:pt x="180918" y="25548"/>
                    </a:lnTo>
                    <a:lnTo>
                      <a:pt x="150508" y="21577"/>
                    </a:lnTo>
                    <a:cubicBezTo>
                      <a:pt x="136779" y="21577"/>
                      <a:pt x="123012" y="24193"/>
                      <a:pt x="109956" y="26810"/>
                    </a:cubicBezTo>
                    <a:lnTo>
                      <a:pt x="109956" y="225082"/>
                    </a:lnTo>
                    <a:lnTo>
                      <a:pt x="147219" y="225082"/>
                    </a:lnTo>
                    <a:lnTo>
                      <a:pt x="180918" y="220178"/>
                    </a:lnTo>
                    <a:lnTo>
                      <a:pt x="180918" y="258985"/>
                    </a:lnTo>
                    <a:lnTo>
                      <a:pt x="174739" y="251943"/>
                    </a:lnTo>
                    <a:cubicBezTo>
                      <a:pt x="164224" y="243396"/>
                      <a:pt x="147891" y="243396"/>
                      <a:pt x="134163" y="243396"/>
                    </a:cubicBezTo>
                    <a:lnTo>
                      <a:pt x="109956" y="243396"/>
                    </a:lnTo>
                    <a:lnTo>
                      <a:pt x="109956" y="329959"/>
                    </a:lnTo>
                    <a:cubicBezTo>
                      <a:pt x="109956" y="409918"/>
                      <a:pt x="109956" y="413182"/>
                      <a:pt x="134760" y="415823"/>
                    </a:cubicBezTo>
                    <a:lnTo>
                      <a:pt x="158343" y="417767"/>
                    </a:lnTo>
                    <a:lnTo>
                      <a:pt x="158343" y="431864"/>
                    </a:lnTo>
                    <a:lnTo>
                      <a:pt x="0" y="431864"/>
                    </a:lnTo>
                    <a:lnTo>
                      <a:pt x="0" y="417767"/>
                    </a:lnTo>
                    <a:lnTo>
                      <a:pt x="23546" y="415823"/>
                    </a:lnTo>
                    <a:cubicBezTo>
                      <a:pt x="49073" y="413182"/>
                      <a:pt x="49073" y="409918"/>
                      <a:pt x="49073" y="329959"/>
                    </a:cubicBezTo>
                    <a:lnTo>
                      <a:pt x="49073" y="101879"/>
                    </a:lnTo>
                    <a:cubicBezTo>
                      <a:pt x="49073" y="21933"/>
                      <a:pt x="49073" y="18644"/>
                      <a:pt x="23546" y="16028"/>
                    </a:cubicBezTo>
                    <a:lnTo>
                      <a:pt x="0" y="140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160;p1">
                <a:extLst>
                  <a:ext uri="{FF2B5EF4-FFF2-40B4-BE49-F238E27FC236}">
                    <a16:creationId xmlns:a16="http://schemas.microsoft.com/office/drawing/2014/main" id="{9E422E7C-AF0C-0C4C-B541-D33A32AAD5E1}"/>
                  </a:ext>
                </a:extLst>
              </p:cNvPr>
              <p:cNvSpPr/>
              <p:nvPr/>
            </p:nvSpPr>
            <p:spPr>
              <a:xfrm>
                <a:off x="3331089" y="243318"/>
                <a:ext cx="203803" cy="431262"/>
              </a:xfrm>
              <a:custGeom>
                <a:avLst/>
                <a:gdLst/>
                <a:ahLst/>
                <a:cxnLst/>
                <a:rect l="l" t="t" r="r" b="b"/>
                <a:pathLst>
                  <a:path w="203803" h="431262" extrusionOk="0">
                    <a:moveTo>
                      <a:pt x="0" y="0"/>
                    </a:moveTo>
                    <a:lnTo>
                      <a:pt x="39481" y="2350"/>
                    </a:lnTo>
                    <a:cubicBezTo>
                      <a:pt x="90336" y="9528"/>
                      <a:pt x="139656" y="33212"/>
                      <a:pt x="139656" y="107831"/>
                    </a:cubicBezTo>
                    <a:cubicBezTo>
                      <a:pt x="139656" y="168778"/>
                      <a:pt x="85351" y="204834"/>
                      <a:pt x="49333" y="221864"/>
                    </a:cubicBezTo>
                    <a:cubicBezTo>
                      <a:pt x="59151" y="240177"/>
                      <a:pt x="80778" y="282138"/>
                      <a:pt x="98470" y="313609"/>
                    </a:cubicBezTo>
                    <a:cubicBezTo>
                      <a:pt x="125927" y="362771"/>
                      <a:pt x="154731" y="401467"/>
                      <a:pt x="171050" y="410650"/>
                    </a:cubicBezTo>
                    <a:cubicBezTo>
                      <a:pt x="177604" y="414599"/>
                      <a:pt x="189376" y="417165"/>
                      <a:pt x="203803" y="417165"/>
                    </a:cubicBezTo>
                    <a:lnTo>
                      <a:pt x="203803" y="431262"/>
                    </a:lnTo>
                    <a:lnTo>
                      <a:pt x="153410" y="431262"/>
                    </a:lnTo>
                    <a:cubicBezTo>
                      <a:pt x="110217" y="431262"/>
                      <a:pt x="80131" y="402090"/>
                      <a:pt x="60484" y="366060"/>
                    </a:cubicBezTo>
                    <a:lnTo>
                      <a:pt x="34322" y="315577"/>
                    </a:lnTo>
                    <a:cubicBezTo>
                      <a:pt x="21568" y="291498"/>
                      <a:pt x="9928" y="271455"/>
                      <a:pt x="1332" y="259901"/>
                    </a:cubicBezTo>
                    <a:lnTo>
                      <a:pt x="0" y="258383"/>
                    </a:lnTo>
                    <a:lnTo>
                      <a:pt x="0" y="219576"/>
                    </a:lnTo>
                    <a:lnTo>
                      <a:pt x="5843" y="218725"/>
                    </a:lnTo>
                    <a:cubicBezTo>
                      <a:pt x="43008" y="206980"/>
                      <a:pt x="70962" y="176560"/>
                      <a:pt x="70962" y="121115"/>
                    </a:cubicBezTo>
                    <a:cubicBezTo>
                      <a:pt x="70962" y="63689"/>
                      <a:pt x="42651" y="36073"/>
                      <a:pt x="6962" y="25855"/>
                    </a:cubicBezTo>
                    <a:lnTo>
                      <a:pt x="0" y="249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161;p1">
                <a:extLst>
                  <a:ext uri="{FF2B5EF4-FFF2-40B4-BE49-F238E27FC236}">
                    <a16:creationId xmlns:a16="http://schemas.microsoft.com/office/drawing/2014/main" id="{686A2936-4E56-1343-A2D0-BD06A4C23829}"/>
                  </a:ext>
                </a:extLst>
              </p:cNvPr>
              <p:cNvSpPr/>
              <p:nvPr/>
            </p:nvSpPr>
            <p:spPr>
              <a:xfrm>
                <a:off x="3543972" y="232887"/>
                <a:ext cx="274777" cy="451510"/>
              </a:xfrm>
              <a:custGeom>
                <a:avLst/>
                <a:gdLst/>
                <a:ahLst/>
                <a:cxnLst/>
                <a:rect l="l" t="t" r="r" b="b"/>
                <a:pathLst>
                  <a:path w="274777" h="451510" extrusionOk="0">
                    <a:moveTo>
                      <a:pt x="151816" y="0"/>
                    </a:moveTo>
                    <a:cubicBezTo>
                      <a:pt x="192392" y="0"/>
                      <a:pt x="225082" y="10490"/>
                      <a:pt x="242087" y="20917"/>
                    </a:cubicBezTo>
                    <a:cubicBezTo>
                      <a:pt x="245504" y="44221"/>
                      <a:pt x="247116" y="92202"/>
                      <a:pt x="248653" y="111227"/>
                    </a:cubicBezTo>
                    <a:lnTo>
                      <a:pt x="232258" y="111227"/>
                    </a:lnTo>
                    <a:cubicBezTo>
                      <a:pt x="225755" y="78537"/>
                      <a:pt x="215265" y="21603"/>
                      <a:pt x="141363" y="21603"/>
                    </a:cubicBezTo>
                    <a:cubicBezTo>
                      <a:pt x="103365" y="21603"/>
                      <a:pt x="70028" y="49099"/>
                      <a:pt x="70028" y="92913"/>
                    </a:cubicBezTo>
                    <a:cubicBezTo>
                      <a:pt x="70028" y="131547"/>
                      <a:pt x="98146" y="152476"/>
                      <a:pt x="133490" y="173393"/>
                    </a:cubicBezTo>
                    <a:lnTo>
                      <a:pt x="169430" y="193688"/>
                    </a:lnTo>
                    <a:cubicBezTo>
                      <a:pt x="221196" y="223139"/>
                      <a:pt x="274777" y="250596"/>
                      <a:pt x="274777" y="329159"/>
                    </a:cubicBezTo>
                    <a:cubicBezTo>
                      <a:pt x="274777" y="417475"/>
                      <a:pt x="193002" y="451510"/>
                      <a:pt x="123672" y="451510"/>
                    </a:cubicBezTo>
                    <a:cubicBezTo>
                      <a:pt x="72606" y="451510"/>
                      <a:pt x="41224" y="437769"/>
                      <a:pt x="20942" y="425348"/>
                    </a:cubicBezTo>
                    <a:cubicBezTo>
                      <a:pt x="14719" y="400596"/>
                      <a:pt x="7404" y="355041"/>
                      <a:pt x="0" y="310173"/>
                    </a:cubicBezTo>
                    <a:lnTo>
                      <a:pt x="20942" y="304915"/>
                    </a:lnTo>
                    <a:cubicBezTo>
                      <a:pt x="28143" y="352044"/>
                      <a:pt x="52336" y="429895"/>
                      <a:pt x="141986" y="429895"/>
                    </a:cubicBezTo>
                    <a:cubicBezTo>
                      <a:pt x="187122" y="429895"/>
                      <a:pt x="220523" y="400469"/>
                      <a:pt x="220523" y="349428"/>
                    </a:cubicBezTo>
                    <a:cubicBezTo>
                      <a:pt x="220523" y="301651"/>
                      <a:pt x="180619" y="268936"/>
                      <a:pt x="129553" y="246050"/>
                    </a:cubicBezTo>
                    <a:lnTo>
                      <a:pt x="87681" y="223139"/>
                    </a:lnTo>
                    <a:cubicBezTo>
                      <a:pt x="50393" y="202857"/>
                      <a:pt x="15710" y="162281"/>
                      <a:pt x="15710" y="113195"/>
                    </a:cubicBezTo>
                    <a:cubicBezTo>
                      <a:pt x="15710" y="33363"/>
                      <a:pt x="82448" y="0"/>
                      <a:pt x="151816" y="0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162;p1">
                <a:extLst>
                  <a:ext uri="{FF2B5EF4-FFF2-40B4-BE49-F238E27FC236}">
                    <a16:creationId xmlns:a16="http://schemas.microsoft.com/office/drawing/2014/main" id="{55D19E76-CE64-AE43-AC01-07B807526339}"/>
                  </a:ext>
                </a:extLst>
              </p:cNvPr>
              <p:cNvSpPr/>
              <p:nvPr/>
            </p:nvSpPr>
            <p:spPr>
              <a:xfrm>
                <a:off x="1014213" y="147539"/>
                <a:ext cx="219227" cy="526943"/>
              </a:xfrm>
              <a:custGeom>
                <a:avLst/>
                <a:gdLst/>
                <a:ahLst/>
                <a:cxnLst/>
                <a:rect l="l" t="t" r="r" b="b"/>
                <a:pathLst>
                  <a:path w="219227" h="526943" extrusionOk="0">
                    <a:moveTo>
                      <a:pt x="214305" y="962"/>
                    </a:moveTo>
                    <a:lnTo>
                      <a:pt x="219227" y="1471"/>
                    </a:lnTo>
                    <a:lnTo>
                      <a:pt x="219227" y="27462"/>
                    </a:lnTo>
                    <a:lnTo>
                      <a:pt x="208946" y="24769"/>
                    </a:lnTo>
                    <a:cubicBezTo>
                      <a:pt x="199414" y="23192"/>
                      <a:pt x="189271" y="22385"/>
                      <a:pt x="178537" y="22385"/>
                    </a:cubicBezTo>
                    <a:cubicBezTo>
                      <a:pt x="160845" y="22385"/>
                      <a:pt x="143408" y="25814"/>
                      <a:pt x="126124" y="29255"/>
                    </a:cubicBezTo>
                    <a:lnTo>
                      <a:pt x="126022" y="277845"/>
                    </a:lnTo>
                    <a:cubicBezTo>
                      <a:pt x="146063" y="278899"/>
                      <a:pt x="167564" y="277261"/>
                      <a:pt x="187617" y="277261"/>
                    </a:cubicBezTo>
                    <a:lnTo>
                      <a:pt x="219227" y="272592"/>
                    </a:lnTo>
                    <a:lnTo>
                      <a:pt x="219227" y="303582"/>
                    </a:lnTo>
                    <a:lnTo>
                      <a:pt x="217551" y="302140"/>
                    </a:lnTo>
                    <a:cubicBezTo>
                      <a:pt x="204152" y="295041"/>
                      <a:pt x="186690" y="295155"/>
                      <a:pt x="172250" y="295155"/>
                    </a:cubicBezTo>
                    <a:cubicBezTo>
                      <a:pt x="163868" y="295079"/>
                      <a:pt x="138976" y="295155"/>
                      <a:pt x="126022" y="295155"/>
                    </a:cubicBezTo>
                    <a:lnTo>
                      <a:pt x="125959" y="404172"/>
                    </a:lnTo>
                    <a:cubicBezTo>
                      <a:pt x="125959" y="424212"/>
                      <a:pt x="124434" y="473895"/>
                      <a:pt x="129870" y="493415"/>
                    </a:cubicBezTo>
                    <a:cubicBezTo>
                      <a:pt x="134188" y="508782"/>
                      <a:pt x="143497" y="510788"/>
                      <a:pt x="158902" y="512414"/>
                    </a:cubicBezTo>
                    <a:lnTo>
                      <a:pt x="185496" y="514624"/>
                    </a:lnTo>
                    <a:lnTo>
                      <a:pt x="185496" y="526943"/>
                    </a:lnTo>
                    <a:lnTo>
                      <a:pt x="0" y="526943"/>
                    </a:lnTo>
                    <a:lnTo>
                      <a:pt x="0" y="514624"/>
                    </a:lnTo>
                    <a:lnTo>
                      <a:pt x="26644" y="512414"/>
                    </a:lnTo>
                    <a:cubicBezTo>
                      <a:pt x="42405" y="510788"/>
                      <a:pt x="51968" y="508833"/>
                      <a:pt x="56362" y="493415"/>
                    </a:cubicBezTo>
                    <a:cubicBezTo>
                      <a:pt x="61900" y="474073"/>
                      <a:pt x="60401" y="424111"/>
                      <a:pt x="60401" y="404172"/>
                    </a:cubicBezTo>
                    <a:lnTo>
                      <a:pt x="60401" y="123705"/>
                    </a:lnTo>
                    <a:cubicBezTo>
                      <a:pt x="60401" y="103830"/>
                      <a:pt x="61900" y="53855"/>
                      <a:pt x="56362" y="34526"/>
                    </a:cubicBezTo>
                    <a:cubicBezTo>
                      <a:pt x="51968" y="19095"/>
                      <a:pt x="42405" y="17152"/>
                      <a:pt x="26644" y="15514"/>
                    </a:cubicBezTo>
                    <a:lnTo>
                      <a:pt x="0" y="13329"/>
                    </a:lnTo>
                    <a:lnTo>
                      <a:pt x="0" y="985"/>
                    </a:lnTo>
                    <a:lnTo>
                      <a:pt x="126467" y="985"/>
                    </a:lnTo>
                    <a:cubicBezTo>
                      <a:pt x="154299" y="988"/>
                      <a:pt x="184564" y="0"/>
                      <a:pt x="214305" y="962"/>
                    </a:cubicBez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163;p1">
                <a:extLst>
                  <a:ext uri="{FF2B5EF4-FFF2-40B4-BE49-F238E27FC236}">
                    <a16:creationId xmlns:a16="http://schemas.microsoft.com/office/drawing/2014/main" id="{113CF627-CBD7-E74A-9FD7-05E9914A9372}"/>
                  </a:ext>
                </a:extLst>
              </p:cNvPr>
              <p:cNvSpPr/>
              <p:nvPr/>
            </p:nvSpPr>
            <p:spPr>
              <a:xfrm>
                <a:off x="1233440" y="149010"/>
                <a:ext cx="446989" cy="758288"/>
              </a:xfrm>
              <a:custGeom>
                <a:avLst/>
                <a:gdLst/>
                <a:ahLst/>
                <a:cxnLst/>
                <a:rect l="l" t="t" r="r" b="b"/>
                <a:pathLst>
                  <a:path w="446989" h="758288" extrusionOk="0">
                    <a:moveTo>
                      <a:pt x="0" y="0"/>
                    </a:moveTo>
                    <a:lnTo>
                      <a:pt x="59867" y="6188"/>
                    </a:lnTo>
                    <a:cubicBezTo>
                      <a:pt x="121280" y="18657"/>
                      <a:pt x="168821" y="52169"/>
                      <a:pt x="168821" y="140230"/>
                    </a:cubicBezTo>
                    <a:cubicBezTo>
                      <a:pt x="168821" y="203565"/>
                      <a:pt x="125743" y="244815"/>
                      <a:pt x="73127" y="270672"/>
                    </a:cubicBezTo>
                    <a:cubicBezTo>
                      <a:pt x="73292" y="273263"/>
                      <a:pt x="73901" y="276260"/>
                      <a:pt x="73901" y="276260"/>
                    </a:cubicBezTo>
                    <a:cubicBezTo>
                      <a:pt x="81343" y="317725"/>
                      <a:pt x="139129" y="424228"/>
                      <a:pt x="161290" y="463814"/>
                    </a:cubicBezTo>
                    <a:cubicBezTo>
                      <a:pt x="211417" y="556244"/>
                      <a:pt x="339789" y="743201"/>
                      <a:pt x="435889" y="737168"/>
                    </a:cubicBezTo>
                    <a:lnTo>
                      <a:pt x="446989" y="737232"/>
                    </a:lnTo>
                    <a:lnTo>
                      <a:pt x="446888" y="752396"/>
                    </a:lnTo>
                    <a:lnTo>
                      <a:pt x="430009" y="752980"/>
                    </a:lnTo>
                    <a:cubicBezTo>
                      <a:pt x="294221" y="758288"/>
                      <a:pt x="172872" y="606993"/>
                      <a:pt x="102286" y="485683"/>
                    </a:cubicBezTo>
                    <a:cubicBezTo>
                      <a:pt x="73558" y="436369"/>
                      <a:pt x="45733" y="379079"/>
                      <a:pt x="20917" y="327708"/>
                    </a:cubicBezTo>
                    <a:cubicBezTo>
                      <a:pt x="17850" y="321065"/>
                      <a:pt x="14370" y="315636"/>
                      <a:pt x="10573" y="311202"/>
                    </a:cubicBezTo>
                    <a:lnTo>
                      <a:pt x="0" y="302111"/>
                    </a:lnTo>
                    <a:lnTo>
                      <a:pt x="0" y="271121"/>
                    </a:lnTo>
                    <a:lnTo>
                      <a:pt x="20569" y="268084"/>
                    </a:lnTo>
                    <a:cubicBezTo>
                      <a:pt x="66566" y="252762"/>
                      <a:pt x="93205" y="214865"/>
                      <a:pt x="93205" y="156829"/>
                    </a:cubicBezTo>
                    <a:cubicBezTo>
                      <a:pt x="93205" y="93640"/>
                      <a:pt x="66195" y="48782"/>
                      <a:pt x="16460" y="30303"/>
                    </a:cubicBezTo>
                    <a:lnTo>
                      <a:pt x="0" y="259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303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" name="Google Shape;164;p1">
              <a:extLst>
                <a:ext uri="{FF2B5EF4-FFF2-40B4-BE49-F238E27FC236}">
                  <a16:creationId xmlns:a16="http://schemas.microsoft.com/office/drawing/2014/main" id="{0EA34392-0395-4143-90F2-7145C109D13C}"/>
                </a:ext>
              </a:extLst>
            </p:cNvPr>
            <p:cNvSpPr/>
            <p:nvPr/>
          </p:nvSpPr>
          <p:spPr>
            <a:xfrm>
              <a:off x="82550" y="5404529"/>
              <a:ext cx="2761333" cy="7386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457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rPr lang="en-US" sz="1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               </a:t>
              </a:r>
              <a:r>
                <a:rPr lang="en-US" sz="1200" b="1" i="0" u="none" strike="noStrike" cap="none">
                  <a:solidFill>
                    <a:srgbClr val="525252"/>
                  </a:solidFill>
                  <a:latin typeface="Calibri"/>
                  <a:ea typeface="Calibri"/>
                  <a:cs typeface="Calibri"/>
                  <a:sym typeface="Calibri"/>
                </a:rPr>
                <a:t>Institute for Translational </a:t>
              </a:r>
              <a:endParaRPr sz="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457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25252"/>
                </a:buClr>
                <a:buSzPts val="1200"/>
                <a:buFont typeface="Calibri"/>
                <a:buNone/>
              </a:pPr>
              <a:r>
                <a:rPr lang="en-US" sz="1200" b="1" i="0" u="none" strike="noStrike" cap="none">
                  <a:solidFill>
                    <a:srgbClr val="525252"/>
                  </a:solidFill>
                  <a:latin typeface="Calibri"/>
                  <a:ea typeface="Calibri"/>
                  <a:cs typeface="Calibri"/>
                  <a:sym typeface="Calibri"/>
                </a:rPr>
                <a:t>             Medicine and Science</a:t>
              </a:r>
              <a:endParaRPr sz="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457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8" name="Google Shape;165;p1" descr="http://seekvectorlogo.com/wp-content/uploads/2019/10/princeton-university-vector-logo.png">
            <a:extLst>
              <a:ext uri="{FF2B5EF4-FFF2-40B4-BE49-F238E27FC236}">
                <a16:creationId xmlns:a16="http://schemas.microsoft.com/office/drawing/2014/main" id="{A3695C76-907C-274A-B12D-6519F73415DF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t="19968" b="23820"/>
          <a:stretch/>
        </p:blipFill>
        <p:spPr>
          <a:xfrm>
            <a:off x="3214744" y="5926220"/>
            <a:ext cx="2715146" cy="847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166;p1" descr="Logo of NJIT">
            <a:extLst>
              <a:ext uri="{FF2B5EF4-FFF2-40B4-BE49-F238E27FC236}">
                <a16:creationId xmlns:a16="http://schemas.microsoft.com/office/drawing/2014/main" id="{EEED246B-44CF-FA4A-B40E-05A7B34136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26553" b="28677"/>
          <a:stretch/>
        </p:blipFill>
        <p:spPr>
          <a:xfrm>
            <a:off x="7215251" y="6049522"/>
            <a:ext cx="1837616" cy="8227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75873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2077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6597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637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A0F5FC-BA68-C371-611E-F6D89E63C1DA}"/>
              </a:ext>
            </a:extLst>
          </p:cNvPr>
          <p:cNvSpPr/>
          <p:nvPr userDrawn="1"/>
        </p:nvSpPr>
        <p:spPr>
          <a:xfrm>
            <a:off x="0" y="0"/>
            <a:ext cx="120912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114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0475" y="433139"/>
            <a:ext cx="78867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3550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076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459" y="140677"/>
            <a:ext cx="8323240" cy="846749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995363"/>
            <a:ext cx="2949178" cy="48736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3151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2627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oundRect">
            <a:avLst/>
          </a:prstGeo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845ED-15A0-4AD1-BE54-2A00D3B6D9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5735D4-3480-BD49-4ECD-F11E6B73DD1A}"/>
              </a:ext>
            </a:extLst>
          </p:cNvPr>
          <p:cNvSpPr/>
          <p:nvPr userDrawn="1"/>
        </p:nvSpPr>
        <p:spPr>
          <a:xfrm>
            <a:off x="0" y="6176964"/>
            <a:ext cx="9144000" cy="681037"/>
          </a:xfrm>
          <a:prstGeom prst="rect">
            <a:avLst/>
          </a:prstGeom>
          <a:gradFill>
            <a:gsLst>
              <a:gs pos="100000">
                <a:schemeClr val="accent1">
                  <a:lumMod val="40000"/>
                  <a:lumOff val="60000"/>
                </a:schemeClr>
              </a:gs>
              <a:gs pos="21000">
                <a:schemeClr val="accent1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tx1"/>
              </a:solidFill>
            </a:endParaRP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0919E6A8-B11C-08C5-00F4-0AFAC116143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87" y="6230715"/>
            <a:ext cx="639626" cy="573531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98D63C53-5665-9282-A055-09A5AD354086}"/>
              </a:ext>
            </a:extLst>
          </p:cNvPr>
          <p:cNvSpPr txBox="1">
            <a:spLocks/>
          </p:cNvSpPr>
          <p:nvPr userDrawn="1"/>
        </p:nvSpPr>
        <p:spPr>
          <a:xfrm>
            <a:off x="731392" y="6311899"/>
            <a:ext cx="7277314" cy="4394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3200" b="0" kern="120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Sunrise Technology – Autonomous Driving 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136C7FD7-4A1B-962A-44A5-50D3D2232433}"/>
              </a:ext>
            </a:extLst>
          </p:cNvPr>
          <p:cNvSpPr txBox="1">
            <a:spLocks/>
          </p:cNvSpPr>
          <p:nvPr userDrawn="1"/>
        </p:nvSpPr>
        <p:spPr>
          <a:xfrm>
            <a:off x="7017309" y="6356457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C16845ED-15A0-4AD1-BE54-2A00D3B6D97E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624F3EF-72C0-5533-F2EB-2772815C90C6}"/>
              </a:ext>
            </a:extLst>
          </p:cNvPr>
          <p:cNvSpPr/>
          <p:nvPr userDrawn="1"/>
        </p:nvSpPr>
        <p:spPr>
          <a:xfrm>
            <a:off x="0" y="1"/>
            <a:ext cx="94394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42DD8B-9C68-57E8-98CE-78C611DB357D}"/>
              </a:ext>
            </a:extLst>
          </p:cNvPr>
          <p:cNvSpPr/>
          <p:nvPr userDrawn="1"/>
        </p:nvSpPr>
        <p:spPr>
          <a:xfrm>
            <a:off x="0" y="0"/>
            <a:ext cx="120912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16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tiff"/><Relationship Id="rId5" Type="http://schemas.openxmlformats.org/officeDocument/2006/relationships/image" Target="../media/image49.tiff"/><Relationship Id="rId4" Type="http://schemas.openxmlformats.org/officeDocument/2006/relationships/image" Target="../media/image4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037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63"/>
              </a:spcBef>
            </a:pPr>
            <a:r>
              <a:rPr sz="5238" spc="211" dirty="0"/>
              <a:t>Probability</a:t>
            </a:r>
            <a:r>
              <a:rPr sz="5238" spc="418" dirty="0"/>
              <a:t> </a:t>
            </a:r>
            <a:r>
              <a:rPr sz="5238" spc="116" dirty="0"/>
              <a:t>Mass</a:t>
            </a:r>
            <a:r>
              <a:rPr sz="5238" spc="422" dirty="0"/>
              <a:t> </a:t>
            </a:r>
            <a:r>
              <a:rPr sz="5238" spc="183" dirty="0"/>
              <a:t>Function</a:t>
            </a:r>
            <a:endParaRPr sz="5238"/>
          </a:p>
        </p:txBody>
      </p:sp>
      <p:sp>
        <p:nvSpPr>
          <p:cNvPr id="3" name="object 3"/>
          <p:cNvSpPr txBox="1"/>
          <p:nvPr/>
        </p:nvSpPr>
        <p:spPr>
          <a:xfrm>
            <a:off x="600019" y="1979866"/>
            <a:ext cx="8039844" cy="1383887"/>
          </a:xfrm>
          <a:prstGeom prst="rect">
            <a:avLst/>
          </a:prstGeom>
        </p:spPr>
        <p:txBody>
          <a:bodyPr vert="horz" wrap="square" lIns="0" tIns="10269" rIns="0" bIns="0" rtlCol="0">
            <a:spAutoFit/>
          </a:bodyPr>
          <a:lstStyle/>
          <a:p>
            <a:pPr marL="246451" indent="-237968">
              <a:spcBef>
                <a:spcPts val="81"/>
              </a:spcBef>
              <a:buFont typeface="Arial"/>
              <a:buChar char="•"/>
              <a:tabLst>
                <a:tab pos="246451" algn="l"/>
                <a:tab pos="246897" algn="l"/>
              </a:tabLst>
            </a:pP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domain</a:t>
            </a:r>
            <a:r>
              <a:rPr lang="en-US" sz="1863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1863" i="1" spc="77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1863" i="1" spc="29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</a:t>
            </a:r>
            <a:r>
              <a:rPr lang="en-US" sz="1863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2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en-US" sz="18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18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set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18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</a:t>
            </a:r>
            <a:r>
              <a:rPr lang="en-US" sz="1863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possible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states</a:t>
            </a:r>
            <a:r>
              <a:rPr lang="en-US" sz="1863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x.</a:t>
            </a:r>
            <a:endParaRPr lang="en-US" sz="186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46451" marR="3572" indent="-237968" algn="just">
              <a:lnSpc>
                <a:spcPct val="104099"/>
              </a:lnSpc>
              <a:spcBef>
                <a:spcPts val="1526"/>
              </a:spcBef>
              <a:buChar char="•"/>
              <a:tabLst>
                <a:tab pos="246897" algn="l"/>
              </a:tabLst>
            </a:pPr>
            <a:r>
              <a:rPr lang="en-US" sz="1863" i="1" spc="-17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</a:t>
            </a:r>
            <a:r>
              <a:rPr lang="en-US" sz="1863" i="1" spc="-7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863" spc="-28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lang="en-US" sz="1863" spc="-10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impossible</a:t>
            </a:r>
            <a:r>
              <a:rPr lang="en-US" sz="1863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39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</a:t>
            </a:r>
            <a:r>
              <a:rPr lang="en-US" sz="1863" spc="-10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2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</a:t>
            </a:r>
            <a:r>
              <a:rPr lang="en-US" sz="1863" spc="-10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probability</a:t>
            </a:r>
            <a:r>
              <a:rPr lang="en-US" sz="1863" spc="-10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264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863" spc="-7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2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863" spc="-10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2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lang="en-US" sz="1863" spc="-10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18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</a:t>
            </a:r>
            <a:r>
              <a:rPr lang="en-US" sz="1863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3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en-US" sz="1863" spc="-6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</a:t>
            </a:r>
            <a:r>
              <a:rPr lang="en-US" sz="1863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</a:t>
            </a:r>
            <a:r>
              <a:rPr lang="en-US" sz="1863" spc="-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probable than </a:t>
            </a:r>
            <a:r>
              <a:rPr lang="en-US" sz="1863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that. </a:t>
            </a:r>
            <a:r>
              <a:rPr lang="en-US" sz="1863" spc="-18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Likewise, </a:t>
            </a:r>
            <a:r>
              <a:rPr lang="en-US" sz="1863" spc="-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sz="1863" spc="-32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 </a:t>
            </a:r>
            <a:r>
              <a:rPr lang="en-US" sz="1863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lang="en-US" sz="1863" spc="-7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sz="1863" spc="-18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guaranteed </a:t>
            </a:r>
            <a:r>
              <a:rPr lang="en-US" sz="1863" spc="-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1863" spc="-7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happen </a:t>
            </a:r>
            <a:r>
              <a:rPr lang="en-US" sz="1863" spc="-6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</a:t>
            </a:r>
            <a:r>
              <a:rPr lang="en-US" sz="1863" spc="-7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probability</a:t>
            </a:r>
            <a:r>
              <a:rPr lang="en-US" sz="18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123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</a:t>
            </a:r>
            <a:r>
              <a:rPr lang="en-US" sz="18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state</a:t>
            </a:r>
            <a:r>
              <a:rPr lang="en-US" sz="1863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en-US" sz="1863" spc="-28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sz="18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greater </a:t>
            </a:r>
            <a:r>
              <a:rPr lang="en-US" sz="1863" spc="-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chance</a:t>
            </a:r>
            <a:r>
              <a:rPr lang="en-US" sz="18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-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18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63" spc="4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occurring.</a:t>
            </a:r>
            <a:endParaRPr sz="186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7358" y="3716377"/>
            <a:ext cx="137071" cy="297051"/>
          </a:xfrm>
          <a:prstGeom prst="rect">
            <a:avLst/>
          </a:prstGeom>
        </p:spPr>
        <p:txBody>
          <a:bodyPr vert="horz" wrap="square" lIns="0" tIns="10269" rIns="0" bIns="0" rtlCol="0">
            <a:spAutoFit/>
          </a:bodyPr>
          <a:lstStyle/>
          <a:p>
            <a:pPr marL="8929">
              <a:spcBef>
                <a:spcPts val="81"/>
              </a:spcBef>
            </a:pPr>
            <a:r>
              <a:rPr sz="1863" i="1" spc="281" dirty="0">
                <a:latin typeface="Arial"/>
                <a:cs typeface="Arial"/>
              </a:rPr>
              <a:t>•</a:t>
            </a:r>
            <a:endParaRPr sz="1863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75078" y="3633412"/>
            <a:ext cx="7182594" cy="297051"/>
          </a:xfrm>
          <a:prstGeom prst="rect">
            <a:avLst/>
          </a:prstGeom>
        </p:spPr>
        <p:txBody>
          <a:bodyPr vert="horz" wrap="square" lIns="0" tIns="10269" rIns="0" bIns="0" rtlCol="0">
            <a:spAutoFit/>
          </a:bodyPr>
          <a:lstStyle/>
          <a:p>
            <a:pPr marL="8929">
              <a:spcBef>
                <a:spcPts val="81"/>
              </a:spcBef>
            </a:pPr>
            <a:r>
              <a:rPr lang="en-US" sz="1863" spc="-53" dirty="0">
                <a:latin typeface="cmr10"/>
                <a:cs typeface="cmr10"/>
              </a:rPr>
              <a:t>            . </a:t>
            </a:r>
            <a:r>
              <a:rPr sz="1863" spc="-53" dirty="0">
                <a:latin typeface="cmr10"/>
                <a:cs typeface="cmr10"/>
              </a:rPr>
              <a:t>We</a:t>
            </a:r>
            <a:r>
              <a:rPr sz="1863" spc="7" dirty="0">
                <a:latin typeface="cmr10"/>
                <a:cs typeface="cmr10"/>
              </a:rPr>
              <a:t> </a:t>
            </a:r>
            <a:r>
              <a:rPr sz="1863" spc="11" dirty="0">
                <a:latin typeface="cmr10"/>
                <a:cs typeface="cmr10"/>
              </a:rPr>
              <a:t>refer </a:t>
            </a:r>
            <a:r>
              <a:rPr sz="1863" spc="14" dirty="0">
                <a:latin typeface="cmr10"/>
                <a:cs typeface="cmr10"/>
              </a:rPr>
              <a:t>to</a:t>
            </a:r>
            <a:r>
              <a:rPr sz="1863" spc="7" dirty="0">
                <a:latin typeface="cmr10"/>
                <a:cs typeface="cmr10"/>
              </a:rPr>
              <a:t> </a:t>
            </a:r>
            <a:r>
              <a:rPr sz="1863" spc="14" dirty="0">
                <a:latin typeface="cmr10"/>
                <a:cs typeface="cmr10"/>
              </a:rPr>
              <a:t>this</a:t>
            </a:r>
            <a:r>
              <a:rPr sz="1863" spc="7" dirty="0">
                <a:latin typeface="cmr10"/>
                <a:cs typeface="cmr10"/>
              </a:rPr>
              <a:t> </a:t>
            </a:r>
            <a:r>
              <a:rPr sz="1863" spc="14" dirty="0">
                <a:latin typeface="cmr10"/>
                <a:cs typeface="cmr10"/>
              </a:rPr>
              <a:t>property</a:t>
            </a:r>
            <a:r>
              <a:rPr sz="1863" spc="7" dirty="0">
                <a:latin typeface="cmr10"/>
                <a:cs typeface="cmr10"/>
              </a:rPr>
              <a:t> </a:t>
            </a:r>
            <a:r>
              <a:rPr sz="1863" spc="14" dirty="0">
                <a:latin typeface="cmr10"/>
                <a:cs typeface="cmr10"/>
              </a:rPr>
              <a:t>as</a:t>
            </a:r>
            <a:r>
              <a:rPr sz="1863" spc="7" dirty="0">
                <a:latin typeface="cmr10"/>
                <a:cs typeface="cmr10"/>
              </a:rPr>
              <a:t> </a:t>
            </a:r>
            <a:r>
              <a:rPr sz="1863" spc="25" dirty="0">
                <a:latin typeface="cmr10"/>
                <a:cs typeface="cmr10"/>
              </a:rPr>
              <a:t>being</a:t>
            </a:r>
            <a:r>
              <a:rPr sz="1863" spc="11" dirty="0">
                <a:latin typeface="cmr10"/>
                <a:cs typeface="cmr10"/>
              </a:rPr>
              <a:t> </a:t>
            </a:r>
            <a:r>
              <a:rPr sz="1863" b="1" spc="46" dirty="0">
                <a:latin typeface="Book Antiqua"/>
                <a:cs typeface="Book Antiqua"/>
              </a:rPr>
              <a:t>normalized</a:t>
            </a:r>
            <a:r>
              <a:rPr sz="1863" spc="46" dirty="0">
                <a:latin typeface="cmr10"/>
                <a:cs typeface="cmr10"/>
              </a:rPr>
              <a:t>.</a:t>
            </a:r>
            <a:r>
              <a:rPr sz="1863" spc="232" dirty="0">
                <a:latin typeface="cmr10"/>
                <a:cs typeface="cmr10"/>
              </a:rPr>
              <a:t> </a:t>
            </a:r>
            <a:r>
              <a:rPr sz="1863" spc="18" dirty="0">
                <a:latin typeface="cmr10"/>
                <a:cs typeface="cmr10"/>
              </a:rPr>
              <a:t>Without</a:t>
            </a:r>
            <a:endParaRPr sz="1863" dirty="0">
              <a:latin typeface="cmr10"/>
              <a:cs typeface="cmr1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28030" y="4179662"/>
            <a:ext cx="7802314" cy="586925"/>
          </a:xfrm>
          <a:prstGeom prst="rect">
            <a:avLst/>
          </a:prstGeom>
        </p:spPr>
        <p:txBody>
          <a:bodyPr vert="horz" wrap="square" lIns="0" tIns="7590" rIns="0" bIns="0" rtlCol="0">
            <a:spAutoFit/>
          </a:bodyPr>
          <a:lstStyle/>
          <a:p>
            <a:pPr marL="8929" marR="3572">
              <a:lnSpc>
                <a:spcPts val="2327"/>
              </a:lnSpc>
              <a:spcBef>
                <a:spcPts val="60"/>
              </a:spcBef>
            </a:pPr>
            <a:r>
              <a:rPr sz="1863" spc="4" dirty="0">
                <a:latin typeface="cmr10"/>
                <a:cs typeface="cmr10"/>
              </a:rPr>
              <a:t>this</a:t>
            </a:r>
            <a:r>
              <a:rPr sz="1863" dirty="0">
                <a:latin typeface="cmr10"/>
                <a:cs typeface="cmr10"/>
              </a:rPr>
              <a:t> </a:t>
            </a:r>
            <a:r>
              <a:rPr sz="1863" spc="-18" dirty="0">
                <a:latin typeface="cmr10"/>
                <a:cs typeface="cmr10"/>
              </a:rPr>
              <a:t>property,</a:t>
            </a:r>
            <a:r>
              <a:rPr sz="1863" dirty="0">
                <a:latin typeface="cmr10"/>
                <a:cs typeface="cmr10"/>
              </a:rPr>
              <a:t> </a:t>
            </a:r>
            <a:r>
              <a:rPr sz="1863" spc="-21" dirty="0">
                <a:latin typeface="cmr10"/>
                <a:cs typeface="cmr10"/>
              </a:rPr>
              <a:t>we</a:t>
            </a:r>
            <a:r>
              <a:rPr sz="1863" dirty="0">
                <a:latin typeface="cmr10"/>
                <a:cs typeface="cmr10"/>
              </a:rPr>
              <a:t> </a:t>
            </a:r>
            <a:r>
              <a:rPr sz="1863" spc="4" dirty="0">
                <a:latin typeface="cmr10"/>
                <a:cs typeface="cmr10"/>
              </a:rPr>
              <a:t>could obtain</a:t>
            </a:r>
            <a:r>
              <a:rPr sz="1863" dirty="0">
                <a:latin typeface="cmr10"/>
                <a:cs typeface="cmr10"/>
              </a:rPr>
              <a:t> probabilities greater </a:t>
            </a:r>
            <a:r>
              <a:rPr sz="1863" spc="4" dirty="0">
                <a:latin typeface="cmr10"/>
                <a:cs typeface="cmr10"/>
              </a:rPr>
              <a:t>than one</a:t>
            </a:r>
            <a:r>
              <a:rPr sz="1863" dirty="0">
                <a:latin typeface="cmr10"/>
                <a:cs typeface="cmr10"/>
              </a:rPr>
              <a:t> </a:t>
            </a:r>
            <a:r>
              <a:rPr sz="1863" spc="-21" dirty="0">
                <a:latin typeface="cmr10"/>
                <a:cs typeface="cmr10"/>
              </a:rPr>
              <a:t>by</a:t>
            </a:r>
            <a:r>
              <a:rPr sz="1863" dirty="0">
                <a:latin typeface="cmr10"/>
                <a:cs typeface="cmr10"/>
              </a:rPr>
              <a:t> </a:t>
            </a:r>
            <a:r>
              <a:rPr sz="1863" spc="4" dirty="0">
                <a:latin typeface="cmr10"/>
                <a:cs typeface="cmr10"/>
              </a:rPr>
              <a:t>computing </a:t>
            </a:r>
            <a:r>
              <a:rPr sz="1863" spc="-608" dirty="0">
                <a:latin typeface="cmr10"/>
                <a:cs typeface="cmr10"/>
              </a:rPr>
              <a:t> </a:t>
            </a:r>
            <a:r>
              <a:rPr sz="1863" spc="-4" dirty="0">
                <a:latin typeface="cmr10"/>
                <a:cs typeface="cmr10"/>
              </a:rPr>
              <a:t>the</a:t>
            </a:r>
            <a:r>
              <a:rPr sz="1863" spc="-7" dirty="0">
                <a:latin typeface="cmr10"/>
                <a:cs typeface="cmr10"/>
              </a:rPr>
              <a:t> probability</a:t>
            </a:r>
            <a:r>
              <a:rPr sz="1863" dirty="0">
                <a:latin typeface="cmr10"/>
                <a:cs typeface="cmr10"/>
              </a:rPr>
              <a:t> </a:t>
            </a:r>
            <a:r>
              <a:rPr sz="1863" spc="-4" dirty="0">
                <a:latin typeface="cmr10"/>
                <a:cs typeface="cmr10"/>
              </a:rPr>
              <a:t>of one</a:t>
            </a:r>
            <a:r>
              <a:rPr sz="1863" dirty="0">
                <a:latin typeface="cmr10"/>
                <a:cs typeface="cmr10"/>
              </a:rPr>
              <a:t> </a:t>
            </a:r>
            <a:r>
              <a:rPr sz="1863" spc="-4" dirty="0">
                <a:latin typeface="cmr10"/>
                <a:cs typeface="cmr10"/>
              </a:rPr>
              <a:t>of </a:t>
            </a:r>
            <a:r>
              <a:rPr sz="1863" spc="-14" dirty="0">
                <a:latin typeface="cmr10"/>
                <a:cs typeface="cmr10"/>
              </a:rPr>
              <a:t>many</a:t>
            </a:r>
            <a:r>
              <a:rPr sz="1863" spc="-4" dirty="0">
                <a:latin typeface="cmr10"/>
                <a:cs typeface="cmr10"/>
              </a:rPr>
              <a:t> </a:t>
            </a:r>
            <a:r>
              <a:rPr sz="1863" spc="-21" dirty="0">
                <a:latin typeface="cmr10"/>
                <a:cs typeface="cmr10"/>
              </a:rPr>
              <a:t>events</a:t>
            </a:r>
            <a:r>
              <a:rPr sz="1863" spc="-4" dirty="0">
                <a:latin typeface="cmr10"/>
                <a:cs typeface="cmr10"/>
              </a:rPr>
              <a:t> </a:t>
            </a:r>
            <a:r>
              <a:rPr sz="1863" spc="4" dirty="0">
                <a:latin typeface="cmr10"/>
                <a:cs typeface="cmr10"/>
              </a:rPr>
              <a:t>occurring.</a:t>
            </a:r>
            <a:endParaRPr sz="1863" dirty="0">
              <a:latin typeface="cmr10"/>
              <a:cs typeface="cmr1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6883" y="4973836"/>
            <a:ext cx="4378672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8929">
              <a:spcBef>
                <a:spcPts val="70"/>
              </a:spcBef>
            </a:pPr>
            <a:r>
              <a:rPr sz="2531" spc="80" dirty="0">
                <a:latin typeface="Times New Roman"/>
                <a:cs typeface="Times New Roman"/>
              </a:rPr>
              <a:t>Example:</a:t>
            </a:r>
            <a:r>
              <a:rPr sz="2531" spc="204" dirty="0">
                <a:latin typeface="Times New Roman"/>
                <a:cs typeface="Times New Roman"/>
              </a:rPr>
              <a:t> </a:t>
            </a:r>
            <a:r>
              <a:rPr sz="2531" spc="67" dirty="0">
                <a:latin typeface="Times New Roman"/>
                <a:cs typeface="Times New Roman"/>
              </a:rPr>
              <a:t>uniform</a:t>
            </a:r>
            <a:r>
              <a:rPr sz="2531" spc="207" dirty="0">
                <a:latin typeface="Times New Roman"/>
                <a:cs typeface="Times New Roman"/>
              </a:rPr>
              <a:t> </a:t>
            </a:r>
            <a:r>
              <a:rPr sz="2531" spc="95" dirty="0">
                <a:latin typeface="Times New Roman"/>
                <a:cs typeface="Times New Roman"/>
              </a:rPr>
              <a:t>distribution:</a:t>
            </a:r>
            <a:endParaRPr sz="2531"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4F9704-A973-4B07-899B-FC1AC22E1899}"/>
                  </a:ext>
                </a:extLst>
              </p:cNvPr>
              <p:cNvSpPr txBox="1"/>
              <p:nvPr/>
            </p:nvSpPr>
            <p:spPr>
              <a:xfrm>
                <a:off x="807367" y="2466869"/>
                <a:ext cx="2195922" cy="2866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63" i="1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1863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863" i="1">
                          <a:latin typeface="Cambria Math" panose="02040503050406030204" pitchFamily="18" charset="0"/>
                        </a:rPr>
                        <m:t>∈</m:t>
                      </m:r>
                      <m:r>
                        <m:rPr>
                          <m:sty m:val="p"/>
                        </m:rPr>
                        <a:rPr lang="en-US" sz="1863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863">
                          <a:latin typeface="Cambria Math" panose="02040503050406030204" pitchFamily="18" charset="0"/>
                        </a:rPr>
                        <m:t>, 0</m:t>
                      </m:r>
                      <m:r>
                        <a:rPr lang="en-US" sz="1863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1863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1863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63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63" i="1">
                          <a:latin typeface="Cambria Math" panose="02040503050406030204" pitchFamily="18" charset="0"/>
                        </a:rPr>
                        <m:t>≤1</m:t>
                      </m:r>
                    </m:oMath>
                  </m:oMathPara>
                </a14:m>
                <a:endParaRPr lang="en-US" sz="1266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4F9704-A973-4B07-899B-FC1AC22E18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367" y="2466869"/>
                <a:ext cx="2195922" cy="286682"/>
              </a:xfrm>
              <a:prstGeom prst="rect">
                <a:avLst/>
              </a:prstGeom>
              <a:blipFill>
                <a:blip r:embed="rId2"/>
                <a:stretch>
                  <a:fillRect l="-1734" r="-2312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F0ED31A7-30AF-4A58-94DC-89B85AAA6574}"/>
              </a:ext>
            </a:extLst>
          </p:cNvPr>
          <p:cNvSpPr txBox="1"/>
          <p:nvPr/>
        </p:nvSpPr>
        <p:spPr>
          <a:xfrm>
            <a:off x="903116" y="4806016"/>
            <a:ext cx="65" cy="48147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1863" dirty="0"/>
          </a:p>
          <a:p>
            <a:endParaRPr lang="en-US" sz="1266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2E3045F-2F42-47E1-BEDF-91B1ED663802}"/>
                  </a:ext>
                </a:extLst>
              </p:cNvPr>
              <p:cNvSpPr txBox="1"/>
              <p:nvPr/>
            </p:nvSpPr>
            <p:spPr>
              <a:xfrm>
                <a:off x="789091" y="3561141"/>
                <a:ext cx="1508105" cy="4799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1687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1687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87" i="1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1687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1687">
                              <a:latin typeface="Cambria Math" panose="02040503050406030204" pitchFamily="18" charset="0"/>
                            </a:rPr>
                            <m:t>x</m:t>
                          </m:r>
                        </m:sub>
                        <m:sup/>
                        <m:e>
                          <m:r>
                            <a:rPr lang="en-US" sz="1687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168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87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1687" i="1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nary>
                    </m:oMath>
                  </m:oMathPara>
                </a14:m>
                <a:endParaRPr lang="en-US" sz="1687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2E3045F-2F42-47E1-BEDF-91B1ED663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091" y="3561141"/>
                <a:ext cx="1508105" cy="479940"/>
              </a:xfrm>
              <a:prstGeom prst="rect">
                <a:avLst/>
              </a:prstGeom>
              <a:blipFill>
                <a:blip r:embed="rId3"/>
                <a:stretch>
                  <a:fillRect l="-50833" t="-197436" r="-2500" b="-276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5311B1F-F768-4EB6-A8AD-B95EEB91673D}"/>
                  </a:ext>
                </a:extLst>
              </p:cNvPr>
              <p:cNvSpPr txBox="1"/>
              <p:nvPr/>
            </p:nvSpPr>
            <p:spPr>
              <a:xfrm>
                <a:off x="5429250" y="4877289"/>
                <a:ext cx="4315092" cy="6129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12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sz="2812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12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12" dirty="0"/>
                  <a:t>)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12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𝑘</m:t>
                        </m:r>
                      </m:den>
                    </m:f>
                  </m:oMath>
                </a14:m>
                <a:r>
                  <a:rPr lang="en-US" sz="2812" dirty="0"/>
                  <a:t>                                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5311B1F-F768-4EB6-A8AD-B95EEB9167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9250" y="4877289"/>
                <a:ext cx="4315092" cy="612988"/>
              </a:xfrm>
              <a:prstGeom prst="rect">
                <a:avLst/>
              </a:prstGeom>
              <a:blipFill>
                <a:blip r:embed="rId4"/>
                <a:stretch>
                  <a:fillRect l="-2933" t="-4082" b="-183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3511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b="1" spc="127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Bernoulli</a:t>
            </a:r>
            <a:r>
              <a:rPr b="1" spc="45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b="1" spc="2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447350" y="1855205"/>
            <a:ext cx="848320" cy="2907507"/>
          </a:xfrm>
          <a:prstGeom prst="rect">
            <a:avLst/>
          </a:prstGeom>
        </p:spPr>
        <p:txBody>
          <a:bodyPr vert="horz" wrap="square" lIns="0" tIns="238423" rIns="0" bIns="0" rtlCol="0">
            <a:spAutoFit/>
          </a:bodyPr>
          <a:lstStyle/>
          <a:p>
            <a:pPr marL="8929">
              <a:spcBef>
                <a:spcPts val="1877"/>
              </a:spcBef>
            </a:pPr>
            <a:r>
              <a:rPr sz="2566" spc="-7" dirty="0">
                <a:latin typeface="cmr10"/>
                <a:cs typeface="cmr10"/>
              </a:rPr>
              <a:t>(3</a:t>
            </a:r>
            <a:r>
              <a:rPr sz="2566" spc="-4" dirty="0">
                <a:latin typeface="cmr10"/>
                <a:cs typeface="cmr10"/>
              </a:rPr>
              <a:t>.</a:t>
            </a:r>
            <a:r>
              <a:rPr sz="2566" spc="-7" dirty="0">
                <a:latin typeface="cmr10"/>
                <a:cs typeface="cmr10"/>
              </a:rPr>
              <a:t>16)</a:t>
            </a:r>
            <a:endParaRPr sz="2566">
              <a:latin typeface="cmr10"/>
              <a:cs typeface="cmr10"/>
            </a:endParaRPr>
          </a:p>
          <a:p>
            <a:pPr marL="8929">
              <a:spcBef>
                <a:spcPts val="1810"/>
              </a:spcBef>
            </a:pPr>
            <a:r>
              <a:rPr sz="2566" spc="-7" dirty="0">
                <a:latin typeface="cmr10"/>
                <a:cs typeface="cmr10"/>
              </a:rPr>
              <a:t>(3</a:t>
            </a:r>
            <a:r>
              <a:rPr sz="2566" spc="-4" dirty="0">
                <a:latin typeface="cmr10"/>
                <a:cs typeface="cmr10"/>
              </a:rPr>
              <a:t>.</a:t>
            </a:r>
            <a:r>
              <a:rPr sz="2566" spc="-7" dirty="0">
                <a:latin typeface="cmr10"/>
                <a:cs typeface="cmr10"/>
              </a:rPr>
              <a:t>17)</a:t>
            </a:r>
            <a:endParaRPr sz="2566">
              <a:latin typeface="cmr10"/>
              <a:cs typeface="cmr10"/>
            </a:endParaRPr>
          </a:p>
          <a:p>
            <a:pPr marL="8929">
              <a:spcBef>
                <a:spcPts val="1202"/>
              </a:spcBef>
            </a:pPr>
            <a:r>
              <a:rPr sz="2566" spc="-7" dirty="0">
                <a:latin typeface="cmr10"/>
                <a:cs typeface="cmr10"/>
              </a:rPr>
              <a:t>(3</a:t>
            </a:r>
            <a:r>
              <a:rPr sz="2566" spc="-4" dirty="0">
                <a:latin typeface="cmr10"/>
                <a:cs typeface="cmr10"/>
              </a:rPr>
              <a:t>.</a:t>
            </a:r>
            <a:r>
              <a:rPr sz="2566" spc="-7" dirty="0">
                <a:latin typeface="cmr10"/>
                <a:cs typeface="cmr10"/>
              </a:rPr>
              <a:t>18)</a:t>
            </a:r>
            <a:endParaRPr sz="2566">
              <a:latin typeface="cmr10"/>
              <a:cs typeface="cmr10"/>
            </a:endParaRPr>
          </a:p>
          <a:p>
            <a:pPr marL="8929">
              <a:spcBef>
                <a:spcPts val="1202"/>
              </a:spcBef>
            </a:pPr>
            <a:r>
              <a:rPr sz="2566" spc="-7" dirty="0">
                <a:latin typeface="cmr10"/>
                <a:cs typeface="cmr10"/>
              </a:rPr>
              <a:t>(3</a:t>
            </a:r>
            <a:r>
              <a:rPr sz="2566" spc="-4" dirty="0">
                <a:latin typeface="cmr10"/>
                <a:cs typeface="cmr10"/>
              </a:rPr>
              <a:t>.</a:t>
            </a:r>
            <a:r>
              <a:rPr sz="2566" spc="-7" dirty="0">
                <a:latin typeface="cmr10"/>
                <a:cs typeface="cmr10"/>
              </a:rPr>
              <a:t>19)</a:t>
            </a:r>
            <a:endParaRPr sz="2566">
              <a:latin typeface="cmr10"/>
              <a:cs typeface="cmr10"/>
            </a:endParaRPr>
          </a:p>
          <a:p>
            <a:pPr marL="8929">
              <a:spcBef>
                <a:spcPts val="1205"/>
              </a:spcBef>
            </a:pPr>
            <a:r>
              <a:rPr sz="2566" spc="-7" dirty="0">
                <a:latin typeface="cmr10"/>
                <a:cs typeface="cmr10"/>
              </a:rPr>
              <a:t>(3</a:t>
            </a:r>
            <a:r>
              <a:rPr sz="2566" spc="-4" dirty="0">
                <a:latin typeface="cmr10"/>
                <a:cs typeface="cmr10"/>
              </a:rPr>
              <a:t>.</a:t>
            </a:r>
            <a:r>
              <a:rPr sz="2566" spc="-7" dirty="0">
                <a:latin typeface="cmr10"/>
                <a:cs typeface="cmr10"/>
              </a:rPr>
              <a:t>20)</a:t>
            </a:r>
            <a:endParaRPr sz="2566">
              <a:latin typeface="cmr10"/>
              <a:cs typeface="cmr1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1B7DCD-5BC4-444C-8F4E-B2FD17995C96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596792" y="2196704"/>
            <a:ext cx="1951137" cy="3351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0EF497-AF0A-45B2-825C-66542C637186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482454" y="2786063"/>
            <a:ext cx="2528590" cy="3351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A4AA72-49B6-4CFF-9A2B-CD75C8A822A6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82453" y="3301144"/>
            <a:ext cx="3620988" cy="3633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10D1FBA-E5BE-436C-9575-74AB8073F2C0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596792" y="3854237"/>
            <a:ext cx="1375823" cy="3351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8A7E353-35E0-41A9-93DE-65C0FDFFDAE8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547120" y="4431361"/>
            <a:ext cx="2850989" cy="33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495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17859">
              <a:spcBef>
                <a:spcPts val="70"/>
              </a:spcBef>
            </a:pPr>
            <a:r>
              <a:rPr spc="204" dirty="0"/>
              <a:t>Gaussian</a:t>
            </a:r>
            <a:r>
              <a:rPr spc="446" dirty="0"/>
              <a:t> </a:t>
            </a:r>
            <a:r>
              <a:rPr spc="225" dirty="0"/>
              <a:t>Distribution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8165844" y="2808960"/>
            <a:ext cx="798761" cy="383226"/>
          </a:xfrm>
          <a:prstGeom prst="rect">
            <a:avLst/>
          </a:prstGeom>
        </p:spPr>
        <p:txBody>
          <a:bodyPr vert="horz" wrap="square" lIns="0" tIns="9823" rIns="0" bIns="0" rtlCol="0">
            <a:spAutoFit/>
          </a:bodyPr>
          <a:lstStyle/>
          <a:p>
            <a:pPr marL="8929">
              <a:spcBef>
                <a:spcPts val="77"/>
              </a:spcBef>
            </a:pPr>
            <a:r>
              <a:rPr sz="2426" spc="-14" dirty="0">
                <a:latin typeface="cmr10"/>
                <a:cs typeface="cmr10"/>
              </a:rPr>
              <a:t>(3</a:t>
            </a:r>
            <a:r>
              <a:rPr sz="2426" spc="-7" dirty="0">
                <a:latin typeface="cmr10"/>
                <a:cs typeface="cmr10"/>
              </a:rPr>
              <a:t>.</a:t>
            </a:r>
            <a:r>
              <a:rPr sz="2426" spc="-14" dirty="0">
                <a:latin typeface="cmr10"/>
                <a:cs typeface="cmr10"/>
              </a:rPr>
              <a:t>21)</a:t>
            </a:r>
            <a:endParaRPr sz="2426">
              <a:latin typeface="cmr10"/>
              <a:cs typeface="cmr10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98352" y="1919883"/>
            <a:ext cx="3691086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8929">
              <a:spcBef>
                <a:spcPts val="70"/>
              </a:spcBef>
            </a:pPr>
            <a:r>
              <a:rPr sz="2531" spc="112" dirty="0">
                <a:latin typeface="Times New Roman"/>
                <a:cs typeface="Times New Roman"/>
              </a:rPr>
              <a:t>Parametrized</a:t>
            </a:r>
            <a:r>
              <a:rPr sz="2531" spc="193" dirty="0">
                <a:latin typeface="Times New Roman"/>
                <a:cs typeface="Times New Roman"/>
              </a:rPr>
              <a:t> </a:t>
            </a:r>
            <a:r>
              <a:rPr sz="2531" spc="67" dirty="0">
                <a:latin typeface="Times New Roman"/>
                <a:cs typeface="Times New Roman"/>
              </a:rPr>
              <a:t>by</a:t>
            </a:r>
            <a:r>
              <a:rPr sz="2531" spc="197" dirty="0">
                <a:latin typeface="Times New Roman"/>
                <a:cs typeface="Times New Roman"/>
              </a:rPr>
              <a:t> </a:t>
            </a:r>
            <a:r>
              <a:rPr sz="2531" spc="60" dirty="0">
                <a:latin typeface="Times New Roman"/>
                <a:cs typeface="Times New Roman"/>
              </a:rPr>
              <a:t>variance:</a:t>
            </a:r>
            <a:endParaRPr sz="2531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62633" y="3607594"/>
            <a:ext cx="3764310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8929">
              <a:spcBef>
                <a:spcPts val="70"/>
              </a:spcBef>
            </a:pPr>
            <a:r>
              <a:rPr sz="2531" spc="112" dirty="0">
                <a:latin typeface="Times New Roman"/>
                <a:cs typeface="Times New Roman"/>
              </a:rPr>
              <a:t>Parametrized</a:t>
            </a:r>
            <a:r>
              <a:rPr sz="2531" spc="190" dirty="0">
                <a:latin typeface="Times New Roman"/>
                <a:cs typeface="Times New Roman"/>
              </a:rPr>
              <a:t> </a:t>
            </a:r>
            <a:r>
              <a:rPr sz="2531" spc="67" dirty="0">
                <a:latin typeface="Times New Roman"/>
                <a:cs typeface="Times New Roman"/>
              </a:rPr>
              <a:t>by</a:t>
            </a:r>
            <a:r>
              <a:rPr sz="2531" spc="190" dirty="0">
                <a:latin typeface="Times New Roman"/>
                <a:cs typeface="Times New Roman"/>
              </a:rPr>
              <a:t> </a:t>
            </a:r>
            <a:r>
              <a:rPr sz="2531" spc="42" dirty="0">
                <a:latin typeface="Times New Roman"/>
                <a:cs typeface="Times New Roman"/>
              </a:rPr>
              <a:t>precision:</a:t>
            </a:r>
            <a:endParaRPr sz="2531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8060991" y="4613767"/>
            <a:ext cx="774650" cy="369194"/>
          </a:xfrm>
          <a:prstGeom prst="rect">
            <a:avLst/>
          </a:prstGeom>
        </p:spPr>
        <p:txBody>
          <a:bodyPr vert="horz" wrap="square" lIns="0" tIns="12055" rIns="0" bIns="0" rtlCol="0">
            <a:spAutoFit/>
          </a:bodyPr>
          <a:lstStyle/>
          <a:p>
            <a:pPr marL="8929">
              <a:spcBef>
                <a:spcPts val="95"/>
              </a:spcBef>
            </a:pPr>
            <a:r>
              <a:rPr sz="2320" dirty="0">
                <a:latin typeface="cmr10"/>
                <a:cs typeface="cmr10"/>
              </a:rPr>
              <a:t>(3.22)</a:t>
            </a:r>
            <a:endParaRPr sz="2320">
              <a:latin typeface="cmr10"/>
              <a:cs typeface="cmr1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83FA40EE-77FE-4033-A92D-347E547963F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00063" y="2552011"/>
            <a:ext cx="7199654" cy="77939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A170B08-BBE0-48C7-B4BB-25ACC127709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12056" y="4410017"/>
            <a:ext cx="7087660" cy="77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69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" y="162823"/>
            <a:ext cx="8229600" cy="838200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17859">
              <a:spcBef>
                <a:spcPts val="70"/>
              </a:spcBef>
            </a:pPr>
            <a:r>
              <a:rPr spc="204" dirty="0"/>
              <a:t>Gaussian</a:t>
            </a:r>
            <a:r>
              <a:rPr spc="446" dirty="0"/>
              <a:t> </a:t>
            </a:r>
            <a:r>
              <a:rPr spc="225" dirty="0"/>
              <a:t>Distribution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DA568D4A-CE5A-2A41-AD58-D01F4A4482AE}"/>
              </a:ext>
            </a:extLst>
          </p:cNvPr>
          <p:cNvGrpSpPr/>
          <p:nvPr/>
        </p:nvGrpSpPr>
        <p:grpSpPr>
          <a:xfrm>
            <a:off x="228600" y="1752600"/>
            <a:ext cx="7697391" cy="4503894"/>
            <a:chOff x="723304" y="1153748"/>
            <a:chExt cx="7697391" cy="4503894"/>
          </a:xfrm>
        </p:grpSpPr>
        <p:grpSp>
          <p:nvGrpSpPr>
            <p:cNvPr id="3" name="object 3"/>
            <p:cNvGrpSpPr/>
            <p:nvPr/>
          </p:nvGrpSpPr>
          <p:grpSpPr>
            <a:xfrm>
              <a:off x="723304" y="1153748"/>
              <a:ext cx="7697391" cy="3913436"/>
              <a:chOff x="1028700" y="1981200"/>
              <a:chExt cx="10947400" cy="5565775"/>
            </a:xfrm>
          </p:grpSpPr>
          <p:sp>
            <p:nvSpPr>
              <p:cNvPr id="4" name="object 4"/>
              <p:cNvSpPr/>
              <p:nvPr/>
            </p:nvSpPr>
            <p:spPr>
              <a:xfrm>
                <a:off x="1028700" y="1981200"/>
                <a:ext cx="10947400" cy="5565775"/>
              </a:xfrm>
              <a:custGeom>
                <a:avLst/>
                <a:gdLst/>
                <a:ahLst/>
                <a:cxnLst/>
                <a:rect l="l" t="t" r="r" b="b"/>
                <a:pathLst>
                  <a:path w="10947400" h="5565775">
                    <a:moveTo>
                      <a:pt x="10947400" y="0"/>
                    </a:moveTo>
                    <a:lnTo>
                      <a:pt x="0" y="0"/>
                    </a:lnTo>
                    <a:lnTo>
                      <a:pt x="0" y="5565466"/>
                    </a:lnTo>
                    <a:lnTo>
                      <a:pt x="10947400" y="5565466"/>
                    </a:lnTo>
                    <a:lnTo>
                      <a:pt x="10947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" name="object 5"/>
              <p:cNvSpPr/>
              <p:nvPr/>
            </p:nvSpPr>
            <p:spPr>
              <a:xfrm>
                <a:off x="6943147" y="2715517"/>
                <a:ext cx="67945" cy="849630"/>
              </a:xfrm>
              <a:custGeom>
                <a:avLst/>
                <a:gdLst/>
                <a:ahLst/>
                <a:cxnLst/>
                <a:rect l="l" t="t" r="r" b="b"/>
                <a:pathLst>
                  <a:path w="67945" h="849629">
                    <a:moveTo>
                      <a:pt x="33968" y="0"/>
                    </a:moveTo>
                    <a:lnTo>
                      <a:pt x="0" y="133073"/>
                    </a:lnTo>
                    <a:lnTo>
                      <a:pt x="32837" y="133073"/>
                    </a:lnTo>
                    <a:lnTo>
                      <a:pt x="32837" y="849432"/>
                    </a:lnTo>
                    <a:lnTo>
                      <a:pt x="35100" y="849432"/>
                    </a:lnTo>
                    <a:lnTo>
                      <a:pt x="35100" y="133073"/>
                    </a:lnTo>
                    <a:lnTo>
                      <a:pt x="67941" y="133073"/>
                    </a:lnTo>
                    <a:lnTo>
                      <a:pt x="33968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" name="object 6"/>
              <p:cNvSpPr/>
              <p:nvPr/>
            </p:nvSpPr>
            <p:spPr>
              <a:xfrm>
                <a:off x="6943147" y="2715517"/>
                <a:ext cx="67945" cy="849630"/>
              </a:xfrm>
              <a:custGeom>
                <a:avLst/>
                <a:gdLst/>
                <a:ahLst/>
                <a:cxnLst/>
                <a:rect l="l" t="t" r="r" b="b"/>
                <a:pathLst>
                  <a:path w="67945" h="849629">
                    <a:moveTo>
                      <a:pt x="33968" y="0"/>
                    </a:moveTo>
                    <a:lnTo>
                      <a:pt x="67941" y="133073"/>
                    </a:lnTo>
                    <a:lnTo>
                      <a:pt x="35100" y="133073"/>
                    </a:lnTo>
                    <a:lnTo>
                      <a:pt x="35100" y="849432"/>
                    </a:lnTo>
                    <a:lnTo>
                      <a:pt x="32837" y="849432"/>
                    </a:lnTo>
                    <a:lnTo>
                      <a:pt x="32837" y="133073"/>
                    </a:lnTo>
                    <a:lnTo>
                      <a:pt x="0" y="133073"/>
                    </a:lnTo>
                    <a:lnTo>
                      <a:pt x="33968" y="0"/>
                    </a:lnTo>
                    <a:close/>
                  </a:path>
                </a:pathLst>
              </a:custGeom>
              <a:ln w="37463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" name="object 7"/>
              <p:cNvSpPr/>
              <p:nvPr/>
            </p:nvSpPr>
            <p:spPr>
              <a:xfrm>
                <a:off x="4712409" y="4360029"/>
                <a:ext cx="702310" cy="53340"/>
              </a:xfrm>
              <a:custGeom>
                <a:avLst/>
                <a:gdLst/>
                <a:ahLst/>
                <a:cxnLst/>
                <a:rect l="l" t="t" r="r" b="b"/>
                <a:pathLst>
                  <a:path w="702310" h="53339">
                    <a:moveTo>
                      <a:pt x="113235" y="0"/>
                    </a:moveTo>
                    <a:lnTo>
                      <a:pt x="0" y="26615"/>
                    </a:lnTo>
                    <a:lnTo>
                      <a:pt x="113235" y="53230"/>
                    </a:lnTo>
                    <a:lnTo>
                      <a:pt x="113235" y="31938"/>
                    </a:lnTo>
                    <a:lnTo>
                      <a:pt x="702059" y="31938"/>
                    </a:lnTo>
                    <a:lnTo>
                      <a:pt x="702059" y="21292"/>
                    </a:lnTo>
                    <a:lnTo>
                      <a:pt x="113235" y="21292"/>
                    </a:lnTo>
                    <a:lnTo>
                      <a:pt x="113235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8" name="object 8"/>
              <p:cNvSpPr/>
              <p:nvPr/>
            </p:nvSpPr>
            <p:spPr>
              <a:xfrm>
                <a:off x="4712409" y="4360029"/>
                <a:ext cx="702310" cy="53340"/>
              </a:xfrm>
              <a:custGeom>
                <a:avLst/>
                <a:gdLst/>
                <a:ahLst/>
                <a:cxnLst/>
                <a:rect l="l" t="t" r="r" b="b"/>
                <a:pathLst>
                  <a:path w="702310" h="53339">
                    <a:moveTo>
                      <a:pt x="0" y="26615"/>
                    </a:moveTo>
                    <a:lnTo>
                      <a:pt x="113235" y="0"/>
                    </a:lnTo>
                    <a:lnTo>
                      <a:pt x="113235" y="21292"/>
                    </a:lnTo>
                    <a:lnTo>
                      <a:pt x="702059" y="21292"/>
                    </a:lnTo>
                    <a:lnTo>
                      <a:pt x="702059" y="31938"/>
                    </a:lnTo>
                    <a:lnTo>
                      <a:pt x="113235" y="31938"/>
                    </a:lnTo>
                    <a:lnTo>
                      <a:pt x="113235" y="53230"/>
                    </a:lnTo>
                    <a:lnTo>
                      <a:pt x="0" y="26615"/>
                    </a:lnTo>
                    <a:close/>
                  </a:path>
                </a:pathLst>
              </a:custGeom>
              <a:ln w="37435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9" name="object 9"/>
              <p:cNvSpPr/>
              <p:nvPr/>
            </p:nvSpPr>
            <p:spPr>
              <a:xfrm>
                <a:off x="8539764" y="4360029"/>
                <a:ext cx="702310" cy="53340"/>
              </a:xfrm>
              <a:custGeom>
                <a:avLst/>
                <a:gdLst/>
                <a:ahLst/>
                <a:cxnLst/>
                <a:rect l="l" t="t" r="r" b="b"/>
                <a:pathLst>
                  <a:path w="702309" h="53339">
                    <a:moveTo>
                      <a:pt x="588823" y="0"/>
                    </a:moveTo>
                    <a:lnTo>
                      <a:pt x="588823" y="21292"/>
                    </a:lnTo>
                    <a:lnTo>
                      <a:pt x="0" y="21292"/>
                    </a:lnTo>
                    <a:lnTo>
                      <a:pt x="0" y="31938"/>
                    </a:lnTo>
                    <a:lnTo>
                      <a:pt x="588823" y="31938"/>
                    </a:lnTo>
                    <a:lnTo>
                      <a:pt x="588823" y="53230"/>
                    </a:lnTo>
                    <a:lnTo>
                      <a:pt x="702059" y="26615"/>
                    </a:lnTo>
                    <a:lnTo>
                      <a:pt x="588823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10" name="object 10"/>
              <p:cNvSpPr/>
              <p:nvPr/>
            </p:nvSpPr>
            <p:spPr>
              <a:xfrm>
                <a:off x="8539764" y="4360029"/>
                <a:ext cx="702310" cy="53340"/>
              </a:xfrm>
              <a:custGeom>
                <a:avLst/>
                <a:gdLst/>
                <a:ahLst/>
                <a:cxnLst/>
                <a:rect l="l" t="t" r="r" b="b"/>
                <a:pathLst>
                  <a:path w="702309" h="53339">
                    <a:moveTo>
                      <a:pt x="702059" y="26615"/>
                    </a:moveTo>
                    <a:lnTo>
                      <a:pt x="588823" y="53230"/>
                    </a:lnTo>
                    <a:lnTo>
                      <a:pt x="588823" y="31938"/>
                    </a:lnTo>
                    <a:lnTo>
                      <a:pt x="0" y="31938"/>
                    </a:lnTo>
                    <a:lnTo>
                      <a:pt x="0" y="21292"/>
                    </a:lnTo>
                    <a:lnTo>
                      <a:pt x="588823" y="21292"/>
                    </a:lnTo>
                    <a:lnTo>
                      <a:pt x="588823" y="0"/>
                    </a:lnTo>
                    <a:lnTo>
                      <a:pt x="702059" y="26615"/>
                    </a:lnTo>
                    <a:close/>
                  </a:path>
                </a:pathLst>
              </a:custGeom>
              <a:ln w="37435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11" name="object 11"/>
              <p:cNvSpPr/>
              <p:nvPr/>
            </p:nvSpPr>
            <p:spPr>
              <a:xfrm>
                <a:off x="2447702" y="2715727"/>
                <a:ext cx="9036685" cy="3672204"/>
              </a:xfrm>
              <a:custGeom>
                <a:avLst/>
                <a:gdLst/>
                <a:ahLst/>
                <a:cxnLst/>
                <a:rect l="l" t="t" r="r" b="b"/>
                <a:pathLst>
                  <a:path w="9036685" h="3672204">
                    <a:moveTo>
                      <a:pt x="0" y="3672162"/>
                    </a:moveTo>
                    <a:lnTo>
                      <a:pt x="158529" y="3587404"/>
                    </a:lnTo>
                    <a:lnTo>
                      <a:pt x="317058" y="3493847"/>
                    </a:lnTo>
                    <a:lnTo>
                      <a:pt x="475588" y="3391222"/>
                    </a:lnTo>
                    <a:lnTo>
                      <a:pt x="634117" y="3279365"/>
                    </a:lnTo>
                    <a:lnTo>
                      <a:pt x="792647" y="3158235"/>
                    </a:lnTo>
                    <a:lnTo>
                      <a:pt x="973824" y="3008577"/>
                    </a:lnTo>
                    <a:lnTo>
                      <a:pt x="1155000" y="2847332"/>
                    </a:lnTo>
                    <a:lnTo>
                      <a:pt x="1336177" y="2675185"/>
                    </a:lnTo>
                    <a:lnTo>
                      <a:pt x="1540000" y="2469731"/>
                    </a:lnTo>
                    <a:lnTo>
                      <a:pt x="1766471" y="2229065"/>
                    </a:lnTo>
                    <a:lnTo>
                      <a:pt x="2038236" y="1927685"/>
                    </a:lnTo>
                    <a:lnTo>
                      <a:pt x="2808236" y="1065140"/>
                    </a:lnTo>
                    <a:lnTo>
                      <a:pt x="3012060" y="853659"/>
                    </a:lnTo>
                    <a:lnTo>
                      <a:pt x="3193237" y="678253"/>
                    </a:lnTo>
                    <a:lnTo>
                      <a:pt x="3351766" y="536880"/>
                    </a:lnTo>
                    <a:lnTo>
                      <a:pt x="3487648" y="426185"/>
                    </a:lnTo>
                    <a:lnTo>
                      <a:pt x="3623531" y="326327"/>
                    </a:lnTo>
                    <a:lnTo>
                      <a:pt x="3736766" y="252120"/>
                    </a:lnTo>
                    <a:lnTo>
                      <a:pt x="3850002" y="186673"/>
                    </a:lnTo>
                    <a:lnTo>
                      <a:pt x="3963237" y="130460"/>
                    </a:lnTo>
                    <a:lnTo>
                      <a:pt x="4076472" y="83887"/>
                    </a:lnTo>
                    <a:lnTo>
                      <a:pt x="4189708" y="47302"/>
                    </a:lnTo>
                    <a:lnTo>
                      <a:pt x="4302943" y="20971"/>
                    </a:lnTo>
                    <a:lnTo>
                      <a:pt x="4416178" y="5094"/>
                    </a:lnTo>
                    <a:lnTo>
                      <a:pt x="4506767" y="0"/>
                    </a:lnTo>
                    <a:lnTo>
                      <a:pt x="4597355" y="1699"/>
                    </a:lnTo>
                    <a:lnTo>
                      <a:pt x="4687943" y="10182"/>
                    </a:lnTo>
                    <a:lnTo>
                      <a:pt x="4801179" y="30258"/>
                    </a:lnTo>
                    <a:lnTo>
                      <a:pt x="4914414" y="60719"/>
                    </a:lnTo>
                    <a:lnTo>
                      <a:pt x="5027649" y="101336"/>
                    </a:lnTo>
                    <a:lnTo>
                      <a:pt x="5140885" y="151809"/>
                    </a:lnTo>
                    <a:lnTo>
                      <a:pt x="5254120" y="211769"/>
                    </a:lnTo>
                    <a:lnTo>
                      <a:pt x="5367355" y="280780"/>
                    </a:lnTo>
                    <a:lnTo>
                      <a:pt x="5480591" y="358342"/>
                    </a:lnTo>
                    <a:lnTo>
                      <a:pt x="5616473" y="461932"/>
                    </a:lnTo>
                    <a:lnTo>
                      <a:pt x="5752356" y="576000"/>
                    </a:lnTo>
                    <a:lnTo>
                      <a:pt x="5910885" y="720821"/>
                    </a:lnTo>
                    <a:lnTo>
                      <a:pt x="6092062" y="899494"/>
                    </a:lnTo>
                    <a:lnTo>
                      <a:pt x="6295885" y="1113763"/>
                    </a:lnTo>
                    <a:lnTo>
                      <a:pt x="6545003" y="1388726"/>
                    </a:lnTo>
                    <a:lnTo>
                      <a:pt x="7405592" y="2350849"/>
                    </a:lnTo>
                    <a:lnTo>
                      <a:pt x="7632062" y="2585319"/>
                    </a:lnTo>
                    <a:lnTo>
                      <a:pt x="7835886" y="2784008"/>
                    </a:lnTo>
                    <a:lnTo>
                      <a:pt x="8017063" y="2949438"/>
                    </a:lnTo>
                    <a:lnTo>
                      <a:pt x="8198239" y="3103501"/>
                    </a:lnTo>
                    <a:lnTo>
                      <a:pt x="8379416" y="3245701"/>
                    </a:lnTo>
                    <a:lnTo>
                      <a:pt x="8537945" y="3360209"/>
                    </a:lnTo>
                    <a:lnTo>
                      <a:pt x="8696475" y="3465460"/>
                    </a:lnTo>
                    <a:lnTo>
                      <a:pt x="8855004" y="3561585"/>
                    </a:lnTo>
                    <a:lnTo>
                      <a:pt x="9013534" y="3648824"/>
                    </a:lnTo>
                    <a:lnTo>
                      <a:pt x="9036181" y="3660580"/>
                    </a:lnTo>
                  </a:path>
                </a:pathLst>
              </a:custGeom>
              <a:ln w="37439">
                <a:solidFill>
                  <a:srgbClr val="0000FF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12" name="object 12"/>
              <p:cNvSpPr/>
              <p:nvPr/>
            </p:nvSpPr>
            <p:spPr>
              <a:xfrm>
                <a:off x="2447702" y="2290799"/>
                <a:ext cx="9058910" cy="4672330"/>
              </a:xfrm>
              <a:custGeom>
                <a:avLst/>
                <a:gdLst/>
                <a:ahLst/>
                <a:cxnLst/>
                <a:rect l="l" t="t" r="r" b="b"/>
                <a:pathLst>
                  <a:path w="9058910" h="4672330">
                    <a:moveTo>
                      <a:pt x="0" y="0"/>
                    </a:moveTo>
                    <a:lnTo>
                      <a:pt x="9058828" y="0"/>
                    </a:lnTo>
                  </a:path>
                  <a:path w="9058910" h="4672330">
                    <a:moveTo>
                      <a:pt x="9058828" y="4671881"/>
                    </a:moveTo>
                    <a:lnTo>
                      <a:pt x="9058828" y="0"/>
                    </a:lnTo>
                  </a:path>
                  <a:path w="9058910" h="4672330">
                    <a:moveTo>
                      <a:pt x="0" y="4671881"/>
                    </a:moveTo>
                    <a:lnTo>
                      <a:pt x="9058828" y="4671881"/>
                    </a:lnTo>
                  </a:path>
                  <a:path w="9058910" h="4672330">
                    <a:moveTo>
                      <a:pt x="0" y="4671881"/>
                    </a:moveTo>
                    <a:lnTo>
                      <a:pt x="0" y="0"/>
                    </a:lnTo>
                  </a:path>
                </a:pathLst>
              </a:custGeom>
              <a:ln w="37449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13" name="object 13"/>
              <p:cNvSpPr/>
              <p:nvPr/>
            </p:nvSpPr>
            <p:spPr>
              <a:xfrm>
                <a:off x="2447702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14" name="object 14"/>
              <p:cNvSpPr/>
              <p:nvPr/>
            </p:nvSpPr>
            <p:spPr>
              <a:xfrm>
                <a:off x="2447702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149739"/>
                    </a:moveTo>
                    <a:lnTo>
                      <a:pt x="0" y="0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15" name="object 15"/>
              <p:cNvSpPr/>
              <p:nvPr/>
            </p:nvSpPr>
            <p:spPr>
              <a:xfrm>
                <a:off x="2447702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16" name="object 16"/>
              <p:cNvSpPr/>
              <p:nvPr/>
            </p:nvSpPr>
            <p:spPr>
              <a:xfrm>
                <a:off x="2447702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</p:grpSp>
        <p:sp>
          <p:nvSpPr>
            <p:cNvPr id="17" name="object 17"/>
            <p:cNvSpPr txBox="1"/>
            <p:nvPr/>
          </p:nvSpPr>
          <p:spPr>
            <a:xfrm>
              <a:off x="1482841" y="4927891"/>
              <a:ext cx="476399" cy="517490"/>
            </a:xfrm>
            <a:prstGeom prst="rect">
              <a:avLst/>
            </a:prstGeom>
          </p:spPr>
          <p:txBody>
            <a:bodyPr vert="horz" wrap="square" lIns="0" tIns="8930" rIns="0" bIns="0" rtlCol="0">
              <a:spAutoFit/>
            </a:bodyPr>
            <a:lstStyle/>
            <a:p>
              <a:pPr marL="8929">
                <a:spcBef>
                  <a:spcPts val="70"/>
                </a:spcBef>
              </a:pPr>
              <a:r>
                <a:rPr sz="1652" i="1" spc="766" dirty="0">
                  <a:latin typeface="DejaVu Sans"/>
                  <a:cs typeface="DejaVu Sans"/>
                </a:rPr>
                <a:t>-</a:t>
              </a:r>
              <a:r>
                <a:rPr sz="1652" spc="-42" dirty="0">
                  <a:latin typeface="Century"/>
                  <a:cs typeface="Century"/>
                </a:rPr>
                <a:t>2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0</a:t>
              </a:r>
              <a:endParaRPr sz="1652">
                <a:latin typeface="Century"/>
                <a:cs typeface="Century"/>
              </a:endParaRPr>
            </a:p>
          </p:txBody>
        </p:sp>
        <p:grpSp>
          <p:nvGrpSpPr>
            <p:cNvPr id="18" name="object 18"/>
            <p:cNvGrpSpPr/>
            <p:nvPr/>
          </p:nvGrpSpPr>
          <p:grpSpPr>
            <a:xfrm>
              <a:off x="1721040" y="1610719"/>
              <a:ext cx="6376243" cy="3291929"/>
              <a:chOff x="2447701" y="2290799"/>
              <a:chExt cx="9068435" cy="4681855"/>
            </a:xfrm>
          </p:grpSpPr>
          <p:sp>
            <p:nvSpPr>
              <p:cNvPr id="19" name="object 19"/>
              <p:cNvSpPr/>
              <p:nvPr/>
            </p:nvSpPr>
            <p:spPr>
              <a:xfrm>
                <a:off x="3580055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0" name="object 20"/>
              <p:cNvSpPr/>
              <p:nvPr/>
            </p:nvSpPr>
            <p:spPr>
              <a:xfrm>
                <a:off x="3580055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149739"/>
                    </a:moveTo>
                    <a:lnTo>
                      <a:pt x="0" y="0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1" name="object 21"/>
              <p:cNvSpPr/>
              <p:nvPr/>
            </p:nvSpPr>
            <p:spPr>
              <a:xfrm>
                <a:off x="3580055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2" name="object 22"/>
              <p:cNvSpPr/>
              <p:nvPr/>
            </p:nvSpPr>
            <p:spPr>
              <a:xfrm>
                <a:off x="3580055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3" name="object 23"/>
              <p:cNvSpPr/>
              <p:nvPr/>
            </p:nvSpPr>
            <p:spPr>
              <a:xfrm>
                <a:off x="4712409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4" name="object 24"/>
              <p:cNvSpPr/>
              <p:nvPr/>
            </p:nvSpPr>
            <p:spPr>
              <a:xfrm>
                <a:off x="4712409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149739"/>
                    </a:moveTo>
                    <a:lnTo>
                      <a:pt x="0" y="0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5" name="object 25"/>
              <p:cNvSpPr/>
              <p:nvPr/>
            </p:nvSpPr>
            <p:spPr>
              <a:xfrm>
                <a:off x="4712409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6" name="object 26"/>
              <p:cNvSpPr/>
              <p:nvPr/>
            </p:nvSpPr>
            <p:spPr>
              <a:xfrm>
                <a:off x="4712409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7" name="object 27"/>
              <p:cNvSpPr/>
              <p:nvPr/>
            </p:nvSpPr>
            <p:spPr>
              <a:xfrm>
                <a:off x="5844762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8" name="object 28"/>
              <p:cNvSpPr/>
              <p:nvPr/>
            </p:nvSpPr>
            <p:spPr>
              <a:xfrm>
                <a:off x="5844762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149739"/>
                    </a:moveTo>
                    <a:lnTo>
                      <a:pt x="0" y="0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29" name="object 29"/>
              <p:cNvSpPr/>
              <p:nvPr/>
            </p:nvSpPr>
            <p:spPr>
              <a:xfrm>
                <a:off x="5844762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0" name="object 30"/>
              <p:cNvSpPr/>
              <p:nvPr/>
            </p:nvSpPr>
            <p:spPr>
              <a:xfrm>
                <a:off x="5844762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1" name="object 31"/>
              <p:cNvSpPr/>
              <p:nvPr/>
            </p:nvSpPr>
            <p:spPr>
              <a:xfrm>
                <a:off x="6977116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2" name="object 32"/>
              <p:cNvSpPr/>
              <p:nvPr/>
            </p:nvSpPr>
            <p:spPr>
              <a:xfrm>
                <a:off x="6977116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149739"/>
                    </a:moveTo>
                    <a:lnTo>
                      <a:pt x="0" y="0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3" name="object 33"/>
              <p:cNvSpPr/>
              <p:nvPr/>
            </p:nvSpPr>
            <p:spPr>
              <a:xfrm>
                <a:off x="6977116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4" name="object 34"/>
              <p:cNvSpPr/>
              <p:nvPr/>
            </p:nvSpPr>
            <p:spPr>
              <a:xfrm>
                <a:off x="6977116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5" name="object 35"/>
              <p:cNvSpPr/>
              <p:nvPr/>
            </p:nvSpPr>
            <p:spPr>
              <a:xfrm>
                <a:off x="8109469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6" name="object 36"/>
              <p:cNvSpPr/>
              <p:nvPr/>
            </p:nvSpPr>
            <p:spPr>
              <a:xfrm>
                <a:off x="8109469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149739"/>
                    </a:moveTo>
                    <a:lnTo>
                      <a:pt x="0" y="0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7" name="object 37"/>
              <p:cNvSpPr/>
              <p:nvPr/>
            </p:nvSpPr>
            <p:spPr>
              <a:xfrm>
                <a:off x="8109469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8" name="object 38"/>
              <p:cNvSpPr/>
              <p:nvPr/>
            </p:nvSpPr>
            <p:spPr>
              <a:xfrm>
                <a:off x="8109469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39" name="object 39"/>
              <p:cNvSpPr/>
              <p:nvPr/>
            </p:nvSpPr>
            <p:spPr>
              <a:xfrm>
                <a:off x="9241823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0" name="object 40"/>
              <p:cNvSpPr/>
              <p:nvPr/>
            </p:nvSpPr>
            <p:spPr>
              <a:xfrm>
                <a:off x="9241823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149739"/>
                    </a:moveTo>
                    <a:lnTo>
                      <a:pt x="0" y="0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1" name="object 41"/>
              <p:cNvSpPr/>
              <p:nvPr/>
            </p:nvSpPr>
            <p:spPr>
              <a:xfrm>
                <a:off x="9241823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2" name="object 42"/>
              <p:cNvSpPr/>
              <p:nvPr/>
            </p:nvSpPr>
            <p:spPr>
              <a:xfrm>
                <a:off x="9241823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3" name="object 43"/>
              <p:cNvSpPr/>
              <p:nvPr/>
            </p:nvSpPr>
            <p:spPr>
              <a:xfrm>
                <a:off x="10374177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4" name="object 44"/>
              <p:cNvSpPr/>
              <p:nvPr/>
            </p:nvSpPr>
            <p:spPr>
              <a:xfrm>
                <a:off x="10374177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149739"/>
                    </a:moveTo>
                    <a:lnTo>
                      <a:pt x="0" y="0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5" name="object 45"/>
              <p:cNvSpPr/>
              <p:nvPr/>
            </p:nvSpPr>
            <p:spPr>
              <a:xfrm>
                <a:off x="10374177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6" name="object 46"/>
              <p:cNvSpPr/>
              <p:nvPr/>
            </p:nvSpPr>
            <p:spPr>
              <a:xfrm>
                <a:off x="10374177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7" name="object 47"/>
              <p:cNvSpPr/>
              <p:nvPr/>
            </p:nvSpPr>
            <p:spPr>
              <a:xfrm>
                <a:off x="11506530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8" name="object 48"/>
              <p:cNvSpPr/>
              <p:nvPr/>
            </p:nvSpPr>
            <p:spPr>
              <a:xfrm>
                <a:off x="11506530" y="6812941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59">
                    <a:moveTo>
                      <a:pt x="0" y="149739"/>
                    </a:moveTo>
                    <a:lnTo>
                      <a:pt x="0" y="0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49" name="object 49"/>
              <p:cNvSpPr/>
              <p:nvPr/>
            </p:nvSpPr>
            <p:spPr>
              <a:xfrm>
                <a:off x="11506530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0" name="object 50"/>
              <p:cNvSpPr/>
              <p:nvPr/>
            </p:nvSpPr>
            <p:spPr>
              <a:xfrm>
                <a:off x="11506530" y="2290799"/>
                <a:ext cx="0" cy="149860"/>
              </a:xfrm>
              <a:custGeom>
                <a:avLst/>
                <a:gdLst/>
                <a:ahLst/>
                <a:cxnLst/>
                <a:rect l="l" t="t" r="r" b="b"/>
                <a:pathLst>
                  <a:path h="149860">
                    <a:moveTo>
                      <a:pt x="0" y="0"/>
                    </a:moveTo>
                    <a:lnTo>
                      <a:pt x="0" y="149739"/>
                    </a:lnTo>
                  </a:path>
                </a:pathLst>
              </a:custGeom>
              <a:ln w="18732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1" name="object 51"/>
              <p:cNvSpPr/>
              <p:nvPr/>
            </p:nvSpPr>
            <p:spPr>
              <a:xfrm>
                <a:off x="2447701" y="6962681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2" name="object 52"/>
              <p:cNvSpPr/>
              <p:nvPr/>
            </p:nvSpPr>
            <p:spPr>
              <a:xfrm>
                <a:off x="2447701" y="6962681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0" y="0"/>
                    </a:moveTo>
                    <a:lnTo>
                      <a:pt x="149856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3" name="object 53"/>
              <p:cNvSpPr/>
              <p:nvPr/>
            </p:nvSpPr>
            <p:spPr>
              <a:xfrm>
                <a:off x="11356673" y="6962681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4" name="object 54"/>
              <p:cNvSpPr/>
              <p:nvPr/>
            </p:nvSpPr>
            <p:spPr>
              <a:xfrm>
                <a:off x="11356673" y="6962681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5" name="object 55"/>
              <p:cNvSpPr/>
              <p:nvPr/>
            </p:nvSpPr>
            <p:spPr>
              <a:xfrm>
                <a:off x="2447701" y="6430377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6" name="object 56"/>
              <p:cNvSpPr/>
              <p:nvPr/>
            </p:nvSpPr>
            <p:spPr>
              <a:xfrm>
                <a:off x="2447701" y="6430377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0" y="0"/>
                    </a:moveTo>
                    <a:lnTo>
                      <a:pt x="149856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7" name="object 57"/>
              <p:cNvSpPr/>
              <p:nvPr/>
            </p:nvSpPr>
            <p:spPr>
              <a:xfrm>
                <a:off x="11356673" y="6430377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8" name="object 58"/>
              <p:cNvSpPr/>
              <p:nvPr/>
            </p:nvSpPr>
            <p:spPr>
              <a:xfrm>
                <a:off x="11356673" y="6430377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59" name="object 59"/>
              <p:cNvSpPr/>
              <p:nvPr/>
            </p:nvSpPr>
            <p:spPr>
              <a:xfrm>
                <a:off x="2447701" y="5898074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0" name="object 60"/>
              <p:cNvSpPr/>
              <p:nvPr/>
            </p:nvSpPr>
            <p:spPr>
              <a:xfrm>
                <a:off x="2447701" y="5898074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0" y="0"/>
                    </a:moveTo>
                    <a:lnTo>
                      <a:pt x="149856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1" name="object 61"/>
              <p:cNvSpPr/>
              <p:nvPr/>
            </p:nvSpPr>
            <p:spPr>
              <a:xfrm>
                <a:off x="11356673" y="5898074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2" name="object 62"/>
              <p:cNvSpPr/>
              <p:nvPr/>
            </p:nvSpPr>
            <p:spPr>
              <a:xfrm>
                <a:off x="11356673" y="5898074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3" name="object 63"/>
              <p:cNvSpPr/>
              <p:nvPr/>
            </p:nvSpPr>
            <p:spPr>
              <a:xfrm>
                <a:off x="2447701" y="5365771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4" name="object 64"/>
              <p:cNvSpPr/>
              <p:nvPr/>
            </p:nvSpPr>
            <p:spPr>
              <a:xfrm>
                <a:off x="2447701" y="5365771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0" y="0"/>
                    </a:moveTo>
                    <a:lnTo>
                      <a:pt x="149856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5" name="object 65"/>
              <p:cNvSpPr/>
              <p:nvPr/>
            </p:nvSpPr>
            <p:spPr>
              <a:xfrm>
                <a:off x="11356673" y="5365771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6" name="object 66"/>
              <p:cNvSpPr/>
              <p:nvPr/>
            </p:nvSpPr>
            <p:spPr>
              <a:xfrm>
                <a:off x="11356673" y="5365771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7" name="object 67"/>
              <p:cNvSpPr/>
              <p:nvPr/>
            </p:nvSpPr>
            <p:spPr>
              <a:xfrm>
                <a:off x="2447701" y="4833468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8" name="object 68"/>
              <p:cNvSpPr/>
              <p:nvPr/>
            </p:nvSpPr>
            <p:spPr>
              <a:xfrm>
                <a:off x="2447701" y="4833468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0" y="0"/>
                    </a:moveTo>
                    <a:lnTo>
                      <a:pt x="149856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69" name="object 69"/>
              <p:cNvSpPr/>
              <p:nvPr/>
            </p:nvSpPr>
            <p:spPr>
              <a:xfrm>
                <a:off x="11356673" y="4833468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0" name="object 70"/>
              <p:cNvSpPr/>
              <p:nvPr/>
            </p:nvSpPr>
            <p:spPr>
              <a:xfrm>
                <a:off x="11356673" y="4833468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1" name="object 71"/>
              <p:cNvSpPr/>
              <p:nvPr/>
            </p:nvSpPr>
            <p:spPr>
              <a:xfrm>
                <a:off x="2447701" y="4301164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2" name="object 72"/>
              <p:cNvSpPr/>
              <p:nvPr/>
            </p:nvSpPr>
            <p:spPr>
              <a:xfrm>
                <a:off x="2447701" y="4301164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0" y="0"/>
                    </a:moveTo>
                    <a:lnTo>
                      <a:pt x="149856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3" name="object 73"/>
              <p:cNvSpPr/>
              <p:nvPr/>
            </p:nvSpPr>
            <p:spPr>
              <a:xfrm>
                <a:off x="11356673" y="4301164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4" name="object 74"/>
              <p:cNvSpPr/>
              <p:nvPr/>
            </p:nvSpPr>
            <p:spPr>
              <a:xfrm>
                <a:off x="11356673" y="4301164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5" name="object 75"/>
              <p:cNvSpPr/>
              <p:nvPr/>
            </p:nvSpPr>
            <p:spPr>
              <a:xfrm>
                <a:off x="2447701" y="3768862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6" name="object 76"/>
              <p:cNvSpPr/>
              <p:nvPr/>
            </p:nvSpPr>
            <p:spPr>
              <a:xfrm>
                <a:off x="2447701" y="3768862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0" y="0"/>
                    </a:moveTo>
                    <a:lnTo>
                      <a:pt x="149856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7" name="object 77"/>
              <p:cNvSpPr/>
              <p:nvPr/>
            </p:nvSpPr>
            <p:spPr>
              <a:xfrm>
                <a:off x="11356673" y="3768862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8" name="object 78"/>
              <p:cNvSpPr/>
              <p:nvPr/>
            </p:nvSpPr>
            <p:spPr>
              <a:xfrm>
                <a:off x="11356673" y="3768862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79" name="object 79"/>
              <p:cNvSpPr/>
              <p:nvPr/>
            </p:nvSpPr>
            <p:spPr>
              <a:xfrm>
                <a:off x="2447701" y="3236559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80" name="object 80"/>
              <p:cNvSpPr/>
              <p:nvPr/>
            </p:nvSpPr>
            <p:spPr>
              <a:xfrm>
                <a:off x="2447701" y="3236559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0" y="0"/>
                    </a:moveTo>
                    <a:lnTo>
                      <a:pt x="149856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81" name="object 81"/>
              <p:cNvSpPr/>
              <p:nvPr/>
            </p:nvSpPr>
            <p:spPr>
              <a:xfrm>
                <a:off x="11356673" y="3236559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82" name="object 82"/>
              <p:cNvSpPr/>
              <p:nvPr/>
            </p:nvSpPr>
            <p:spPr>
              <a:xfrm>
                <a:off x="11356673" y="3236559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83" name="object 83"/>
              <p:cNvSpPr/>
              <p:nvPr/>
            </p:nvSpPr>
            <p:spPr>
              <a:xfrm>
                <a:off x="2447701" y="2704256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84" name="object 84"/>
              <p:cNvSpPr/>
              <p:nvPr/>
            </p:nvSpPr>
            <p:spPr>
              <a:xfrm>
                <a:off x="2447701" y="2704256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60">
                    <a:moveTo>
                      <a:pt x="0" y="0"/>
                    </a:moveTo>
                    <a:lnTo>
                      <a:pt x="149856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85" name="object 85"/>
              <p:cNvSpPr/>
              <p:nvPr/>
            </p:nvSpPr>
            <p:spPr>
              <a:xfrm>
                <a:off x="11356673" y="2704256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  <p:sp>
            <p:nvSpPr>
              <p:cNvPr id="86" name="object 86"/>
              <p:cNvSpPr/>
              <p:nvPr/>
            </p:nvSpPr>
            <p:spPr>
              <a:xfrm>
                <a:off x="11356673" y="2704256"/>
                <a:ext cx="149860" cy="0"/>
              </a:xfrm>
              <a:custGeom>
                <a:avLst/>
                <a:gdLst/>
                <a:ahLst/>
                <a:cxnLst/>
                <a:rect l="l" t="t" r="r" b="b"/>
                <a:pathLst>
                  <a:path w="149859">
                    <a:moveTo>
                      <a:pt x="149856" y="0"/>
                    </a:moveTo>
                    <a:lnTo>
                      <a:pt x="0" y="0"/>
                    </a:lnTo>
                  </a:path>
                </a:pathLst>
              </a:custGeom>
              <a:ln w="18717">
                <a:solidFill>
                  <a:srgbClr val="000000"/>
                </a:solidFill>
              </a:ln>
            </p:spPr>
            <p:txBody>
              <a:bodyPr wrap="square" lIns="0" tIns="0" rIns="0" bIns="0" rtlCol="0"/>
              <a:lstStyle/>
              <a:p>
                <a:endParaRPr sz="1266"/>
              </a:p>
            </p:txBody>
          </p:sp>
        </p:grpSp>
        <p:sp>
          <p:nvSpPr>
            <p:cNvPr id="87" name="object 87"/>
            <p:cNvSpPr txBox="1"/>
            <p:nvPr/>
          </p:nvSpPr>
          <p:spPr>
            <a:xfrm>
              <a:off x="2279027" y="4927891"/>
              <a:ext cx="476399" cy="517490"/>
            </a:xfrm>
            <a:prstGeom prst="rect">
              <a:avLst/>
            </a:prstGeom>
          </p:spPr>
          <p:txBody>
            <a:bodyPr vert="horz" wrap="square" lIns="0" tIns="8930" rIns="0" bIns="0" rtlCol="0">
              <a:spAutoFit/>
            </a:bodyPr>
            <a:lstStyle/>
            <a:p>
              <a:pPr marL="8929">
                <a:spcBef>
                  <a:spcPts val="70"/>
                </a:spcBef>
              </a:pPr>
              <a:r>
                <a:rPr sz="1652" i="1" spc="766" dirty="0">
                  <a:latin typeface="DejaVu Sans"/>
                  <a:cs typeface="DejaVu Sans"/>
                </a:rPr>
                <a:t>-</a:t>
              </a:r>
              <a:r>
                <a:rPr sz="1652" spc="-42" dirty="0">
                  <a:latin typeface="Century"/>
                  <a:cs typeface="Century"/>
                </a:rPr>
                <a:t>1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5</a:t>
              </a:r>
              <a:endParaRPr sz="1652">
                <a:latin typeface="Century"/>
                <a:cs typeface="Century"/>
              </a:endParaRPr>
            </a:p>
          </p:txBody>
        </p:sp>
        <p:sp>
          <p:nvSpPr>
            <p:cNvPr id="88" name="object 88"/>
            <p:cNvSpPr txBox="1"/>
            <p:nvPr/>
          </p:nvSpPr>
          <p:spPr>
            <a:xfrm>
              <a:off x="3075213" y="4927891"/>
              <a:ext cx="476399" cy="517490"/>
            </a:xfrm>
            <a:prstGeom prst="rect">
              <a:avLst/>
            </a:prstGeom>
          </p:spPr>
          <p:txBody>
            <a:bodyPr vert="horz" wrap="square" lIns="0" tIns="8930" rIns="0" bIns="0" rtlCol="0">
              <a:spAutoFit/>
            </a:bodyPr>
            <a:lstStyle/>
            <a:p>
              <a:pPr marL="8929">
                <a:spcBef>
                  <a:spcPts val="70"/>
                </a:spcBef>
              </a:pPr>
              <a:r>
                <a:rPr sz="1652" i="1" spc="766" dirty="0">
                  <a:latin typeface="DejaVu Sans"/>
                  <a:cs typeface="DejaVu Sans"/>
                </a:rPr>
                <a:t>-</a:t>
              </a:r>
              <a:r>
                <a:rPr sz="1652" spc="-42" dirty="0">
                  <a:latin typeface="Century"/>
                  <a:cs typeface="Century"/>
                </a:rPr>
                <a:t>1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0</a:t>
              </a:r>
              <a:endParaRPr sz="1652">
                <a:latin typeface="Century"/>
                <a:cs typeface="Century"/>
              </a:endParaRPr>
            </a:p>
          </p:txBody>
        </p:sp>
        <p:sp>
          <p:nvSpPr>
            <p:cNvPr id="89" name="object 89"/>
            <p:cNvSpPr txBox="1"/>
            <p:nvPr/>
          </p:nvSpPr>
          <p:spPr>
            <a:xfrm>
              <a:off x="1210167" y="4729367"/>
              <a:ext cx="414338" cy="263254"/>
            </a:xfrm>
            <a:prstGeom prst="rect">
              <a:avLst/>
            </a:prstGeom>
          </p:spPr>
          <p:txBody>
            <a:bodyPr vert="horz" wrap="square" lIns="0" tIns="8930" rIns="0" bIns="0" rtlCol="0">
              <a:spAutoFit/>
            </a:bodyPr>
            <a:lstStyle/>
            <a:p>
              <a:pPr marL="8929">
                <a:spcBef>
                  <a:spcPts val="70"/>
                </a:spcBef>
              </a:pP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00</a:t>
              </a:r>
              <a:endParaRPr sz="1652" dirty="0">
                <a:latin typeface="Century"/>
                <a:cs typeface="Century"/>
              </a:endParaRPr>
            </a:p>
          </p:txBody>
        </p:sp>
        <p:sp>
          <p:nvSpPr>
            <p:cNvPr id="90" name="object 90"/>
            <p:cNvSpPr txBox="1"/>
            <p:nvPr/>
          </p:nvSpPr>
          <p:spPr>
            <a:xfrm>
              <a:off x="1210167" y="1612628"/>
              <a:ext cx="414338" cy="3064120"/>
            </a:xfrm>
            <a:prstGeom prst="rect">
              <a:avLst/>
            </a:prstGeom>
          </p:spPr>
          <p:txBody>
            <a:bodyPr vert="horz" wrap="square" lIns="0" tIns="131266" rIns="0" bIns="0" rtlCol="0">
              <a:spAutoFit/>
            </a:bodyPr>
            <a:lstStyle/>
            <a:p>
              <a:pPr marL="8929">
                <a:spcBef>
                  <a:spcPts val="1034"/>
                </a:spcBef>
              </a:pP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40</a:t>
              </a:r>
              <a:endParaRPr sz="1652" dirty="0">
                <a:latin typeface="Century"/>
                <a:cs typeface="Century"/>
              </a:endParaRPr>
            </a:p>
            <a:p>
              <a:pPr marL="8929">
                <a:spcBef>
                  <a:spcPts val="963"/>
                </a:spcBef>
              </a:pP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35</a:t>
              </a:r>
              <a:endParaRPr sz="1652" dirty="0">
                <a:latin typeface="Century"/>
                <a:cs typeface="Century"/>
              </a:endParaRPr>
            </a:p>
            <a:p>
              <a:pPr marL="8929">
                <a:spcBef>
                  <a:spcPts val="967"/>
                </a:spcBef>
              </a:pP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30</a:t>
              </a:r>
              <a:endParaRPr sz="1652" dirty="0">
                <a:latin typeface="Century"/>
                <a:cs typeface="Century"/>
              </a:endParaRPr>
            </a:p>
            <a:p>
              <a:pPr marL="8929">
                <a:spcBef>
                  <a:spcPts val="963"/>
                </a:spcBef>
              </a:pP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25</a:t>
              </a:r>
              <a:endParaRPr sz="1652" dirty="0">
                <a:latin typeface="Century"/>
                <a:cs typeface="Century"/>
              </a:endParaRPr>
            </a:p>
            <a:p>
              <a:pPr marL="8929">
                <a:spcBef>
                  <a:spcPts val="963"/>
                </a:spcBef>
              </a:pP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20</a:t>
              </a:r>
              <a:endParaRPr sz="1652" dirty="0">
                <a:latin typeface="Century"/>
                <a:cs typeface="Century"/>
              </a:endParaRPr>
            </a:p>
            <a:p>
              <a:pPr marL="8929">
                <a:spcBef>
                  <a:spcPts val="963"/>
                </a:spcBef>
              </a:pP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15</a:t>
              </a:r>
              <a:endParaRPr sz="1652" dirty="0">
                <a:latin typeface="Century"/>
                <a:cs typeface="Century"/>
              </a:endParaRPr>
            </a:p>
            <a:p>
              <a:pPr marL="8929">
                <a:spcBef>
                  <a:spcPts val="967"/>
                </a:spcBef>
              </a:pP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10</a:t>
              </a:r>
              <a:endParaRPr sz="1652" dirty="0">
                <a:latin typeface="Century"/>
                <a:cs typeface="Century"/>
              </a:endParaRPr>
            </a:p>
            <a:p>
              <a:pPr marL="8929">
                <a:spcBef>
                  <a:spcPts val="963"/>
                </a:spcBef>
              </a:pP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05</a:t>
              </a:r>
              <a:endParaRPr sz="1652" dirty="0">
                <a:latin typeface="Century"/>
                <a:cs typeface="Century"/>
              </a:endParaRPr>
            </a:p>
          </p:txBody>
        </p:sp>
        <p:sp>
          <p:nvSpPr>
            <p:cNvPr id="92" name="object 92"/>
            <p:cNvSpPr txBox="1"/>
            <p:nvPr/>
          </p:nvSpPr>
          <p:spPr>
            <a:xfrm>
              <a:off x="4021050" y="2437205"/>
              <a:ext cx="1907381" cy="263254"/>
            </a:xfrm>
            <a:prstGeom prst="rect">
              <a:avLst/>
            </a:prstGeom>
          </p:spPr>
          <p:txBody>
            <a:bodyPr vert="horz" wrap="square" lIns="0" tIns="8930" rIns="0" bIns="0" rtlCol="0">
              <a:spAutoFit/>
            </a:bodyPr>
            <a:lstStyle/>
            <a:p>
              <a:pPr marL="8929">
                <a:spcBef>
                  <a:spcPts val="70"/>
                </a:spcBef>
              </a:pPr>
              <a:r>
                <a:rPr sz="1652" spc="-14" dirty="0">
                  <a:latin typeface="Century"/>
                  <a:cs typeface="Century"/>
                </a:rPr>
                <a:t>Maximum</a:t>
              </a:r>
              <a:r>
                <a:rPr sz="1652" spc="109" dirty="0">
                  <a:latin typeface="Century"/>
                  <a:cs typeface="Century"/>
                </a:rPr>
                <a:t> </a:t>
              </a:r>
              <a:r>
                <a:rPr sz="1652" spc="-4" dirty="0">
                  <a:latin typeface="Century"/>
                  <a:cs typeface="Century"/>
                </a:rPr>
                <a:t>at</a:t>
              </a:r>
              <a:endParaRPr sz="1652" dirty="0">
                <a:latin typeface="Bookman Old Style"/>
                <a:cs typeface="Bookman Old Style"/>
              </a:endParaRPr>
            </a:p>
          </p:txBody>
        </p:sp>
        <p:sp>
          <p:nvSpPr>
            <p:cNvPr id="93" name="object 93"/>
            <p:cNvSpPr txBox="1"/>
            <p:nvPr/>
          </p:nvSpPr>
          <p:spPr>
            <a:xfrm>
              <a:off x="4021050" y="2921723"/>
              <a:ext cx="1870770" cy="239850"/>
            </a:xfrm>
            <a:prstGeom prst="rect">
              <a:avLst/>
            </a:prstGeom>
          </p:spPr>
          <p:txBody>
            <a:bodyPr vert="horz" wrap="square" lIns="0" tIns="8930" rIns="0" bIns="0" rtlCol="0">
              <a:spAutoFit/>
            </a:bodyPr>
            <a:lstStyle/>
            <a:p>
              <a:pPr marL="8929">
                <a:lnSpc>
                  <a:spcPts val="1839"/>
                </a:lnSpc>
                <a:spcBef>
                  <a:spcPts val="70"/>
                </a:spcBef>
              </a:pPr>
              <a:r>
                <a:rPr sz="1652" spc="-18" dirty="0">
                  <a:latin typeface="Century"/>
                  <a:cs typeface="Century"/>
                </a:rPr>
                <a:t>Inflection</a:t>
              </a:r>
              <a:r>
                <a:rPr sz="1652" spc="116" dirty="0">
                  <a:latin typeface="Century"/>
                  <a:cs typeface="Century"/>
                </a:rPr>
                <a:t> </a:t>
              </a:r>
              <a:r>
                <a:rPr sz="1652" spc="-7" dirty="0">
                  <a:latin typeface="Century"/>
                  <a:cs typeface="Century"/>
                </a:rPr>
                <a:t>points</a:t>
              </a:r>
              <a:r>
                <a:rPr sz="1652" spc="116" dirty="0">
                  <a:latin typeface="Century"/>
                  <a:cs typeface="Century"/>
                </a:rPr>
                <a:t> </a:t>
              </a:r>
              <a:r>
                <a:rPr sz="1652" spc="-4" dirty="0">
                  <a:latin typeface="Century"/>
                  <a:cs typeface="Century"/>
                </a:rPr>
                <a:t>at</a:t>
              </a:r>
              <a:endParaRPr sz="1652" dirty="0">
                <a:latin typeface="Century"/>
                <a:cs typeface="Century"/>
              </a:endParaRPr>
            </a:p>
          </p:txBody>
        </p:sp>
        <p:sp>
          <p:nvSpPr>
            <p:cNvPr id="94" name="object 94"/>
            <p:cNvSpPr txBox="1"/>
            <p:nvPr/>
          </p:nvSpPr>
          <p:spPr>
            <a:xfrm>
              <a:off x="3848695" y="4881541"/>
              <a:ext cx="4393406" cy="776101"/>
            </a:xfrm>
            <a:prstGeom prst="rect">
              <a:avLst/>
            </a:prstGeom>
          </p:spPr>
          <p:txBody>
            <a:bodyPr vert="horz" wrap="square" lIns="0" tIns="54918" rIns="0" bIns="0" rtlCol="0">
              <a:spAutoFit/>
            </a:bodyPr>
            <a:lstStyle/>
            <a:p>
              <a:pPr marL="31253">
                <a:spcBef>
                  <a:spcPts val="432"/>
                </a:spcBef>
                <a:tabLst>
                  <a:tab pos="914367" algn="l"/>
                  <a:tab pos="1710421" algn="l"/>
                  <a:tab pos="2506474" algn="l"/>
                  <a:tab pos="3302527" algn="l"/>
                  <a:tab pos="4099027" algn="l"/>
                </a:tabLst>
              </a:pPr>
              <a:r>
                <a:rPr sz="1652" i="1" spc="766" dirty="0">
                  <a:latin typeface="DejaVu Sans"/>
                  <a:cs typeface="DejaVu Sans"/>
                </a:rPr>
                <a:t>-</a:t>
              </a:r>
              <a:r>
                <a:rPr sz="1652" spc="-42" dirty="0">
                  <a:latin typeface="Century"/>
                  <a:cs typeface="Century"/>
                </a:rPr>
                <a:t>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5	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0	0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5	1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0	1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5	2</a:t>
              </a:r>
              <a:r>
                <a:rPr sz="1652" i="1" spc="-11" dirty="0">
                  <a:latin typeface="Bookman Old Style"/>
                  <a:cs typeface="Bookman Old Style"/>
                </a:rPr>
                <a:t>.</a:t>
              </a:r>
              <a:r>
                <a:rPr sz="1652" spc="-42" dirty="0">
                  <a:latin typeface="Century"/>
                  <a:cs typeface="Century"/>
                </a:rPr>
                <a:t>0</a:t>
              </a:r>
              <a:endParaRPr sz="1652">
                <a:latin typeface="Century"/>
                <a:cs typeface="Century"/>
              </a:endParaRPr>
            </a:p>
            <a:p>
              <a:pPr marL="8929">
                <a:spcBef>
                  <a:spcPts val="559"/>
                </a:spcBef>
              </a:pPr>
              <a:r>
                <a:rPr sz="2531" spc="84" dirty="0">
                  <a:latin typeface="Times New Roman"/>
                  <a:cs typeface="Times New Roman"/>
                </a:rPr>
                <a:t>Figure</a:t>
              </a:r>
              <a:r>
                <a:rPr sz="2531" spc="186" dirty="0">
                  <a:latin typeface="Times New Roman"/>
                  <a:cs typeface="Times New Roman"/>
                </a:rPr>
                <a:t> </a:t>
              </a:r>
              <a:r>
                <a:rPr sz="2531" spc="21" dirty="0">
                  <a:latin typeface="Times New Roman"/>
                  <a:cs typeface="Times New Roman"/>
                </a:rPr>
                <a:t>3.1</a:t>
              </a:r>
              <a:endParaRPr sz="2531">
                <a:latin typeface="Times New Roman"/>
                <a:cs typeface="Times New Roman"/>
              </a:endParaRPr>
            </a:p>
          </p:txBody>
        </p:sp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F6452BA6-05DA-410C-BA98-B874B275916C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54633" y="2497499"/>
              <a:ext cx="630660" cy="200918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727BF96B-58DE-4C12-B332-E3404CDAD3CD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870" y="3233702"/>
              <a:ext cx="1081609" cy="221661"/>
            </a:xfrm>
            <a:prstGeom prst="rect">
              <a:avLst/>
            </a:prstGeom>
          </p:spPr>
        </p:pic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9D814998-90DE-463C-8D1F-8150D2B90F90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738238" y="3132668"/>
              <a:ext cx="468158" cy="251333"/>
            </a:xfrm>
            <a:prstGeom prst="rect">
              <a:avLst/>
            </a:prstGeom>
          </p:spPr>
        </p:pic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id="{13ADA6DF-6682-094E-838D-80622927BB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8242" y="22458"/>
            <a:ext cx="3269800" cy="208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456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b="1" spc="218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Multivariate</a:t>
            </a:r>
            <a:r>
              <a:rPr b="1" spc="43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b="1" spc="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Gaussian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3737542" y="2673524"/>
            <a:ext cx="3826818" cy="329109"/>
          </a:xfrm>
          <a:prstGeom prst="rect">
            <a:avLst/>
          </a:prstGeom>
        </p:spPr>
        <p:txBody>
          <a:bodyPr vert="horz" wrap="square" lIns="0" tIns="9823" rIns="0" bIns="0" rtlCol="0">
            <a:spAutoFit/>
          </a:bodyPr>
          <a:lstStyle/>
          <a:p>
            <a:pPr marL="8929">
              <a:spcBef>
                <a:spcPts val="77"/>
              </a:spcBef>
              <a:tabLst>
                <a:tab pos="653183" algn="l"/>
                <a:tab pos="1050540" algn="l"/>
                <a:tab pos="2115814" algn="l"/>
                <a:tab pos="2611394" algn="l"/>
                <a:tab pos="3743638" algn="l"/>
              </a:tabLst>
            </a:pPr>
            <a:r>
              <a:rPr sz="2074" dirty="0">
                <a:latin typeface="Cambria"/>
                <a:cs typeface="Cambria"/>
              </a:rPr>
              <a:t>	</a:t>
            </a:r>
            <a:endParaRPr sz="2074" dirty="0">
              <a:latin typeface="DejaVu Sans"/>
              <a:cs typeface="DejaVu San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61843" y="1848762"/>
            <a:ext cx="5030092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8929">
              <a:spcBef>
                <a:spcPts val="70"/>
              </a:spcBef>
            </a:pPr>
            <a:r>
              <a:rPr sz="2531" spc="112" dirty="0">
                <a:latin typeface="Times New Roman"/>
                <a:cs typeface="Times New Roman"/>
              </a:rPr>
              <a:t>Parametrized</a:t>
            </a:r>
            <a:r>
              <a:rPr sz="2531" spc="204" dirty="0">
                <a:latin typeface="Times New Roman"/>
                <a:cs typeface="Times New Roman"/>
              </a:rPr>
              <a:t> </a:t>
            </a:r>
            <a:r>
              <a:rPr sz="2531" spc="67" dirty="0">
                <a:latin typeface="Times New Roman"/>
                <a:cs typeface="Times New Roman"/>
              </a:rPr>
              <a:t>by</a:t>
            </a:r>
            <a:r>
              <a:rPr sz="2531" spc="207" dirty="0">
                <a:latin typeface="Times New Roman"/>
                <a:cs typeface="Times New Roman"/>
              </a:rPr>
              <a:t> </a:t>
            </a:r>
            <a:r>
              <a:rPr sz="2531" spc="46" dirty="0">
                <a:latin typeface="Times New Roman"/>
                <a:cs typeface="Times New Roman"/>
              </a:rPr>
              <a:t>covariance</a:t>
            </a:r>
            <a:r>
              <a:rPr sz="2531" spc="204" dirty="0">
                <a:latin typeface="Times New Roman"/>
                <a:cs typeface="Times New Roman"/>
              </a:rPr>
              <a:t> </a:t>
            </a:r>
            <a:r>
              <a:rPr sz="2531" spc="109" dirty="0">
                <a:latin typeface="Times New Roman"/>
                <a:cs typeface="Times New Roman"/>
              </a:rPr>
              <a:t>matrix:</a:t>
            </a:r>
            <a:endParaRPr sz="2531" dirty="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74671" y="3843367"/>
            <a:ext cx="4808637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8929">
              <a:spcBef>
                <a:spcPts val="70"/>
              </a:spcBef>
            </a:pPr>
            <a:r>
              <a:rPr sz="2531" spc="112" dirty="0">
                <a:latin typeface="Times New Roman"/>
                <a:cs typeface="Times New Roman"/>
              </a:rPr>
              <a:t>Parametrized</a:t>
            </a:r>
            <a:r>
              <a:rPr sz="2531" spc="200" dirty="0">
                <a:latin typeface="Times New Roman"/>
                <a:cs typeface="Times New Roman"/>
              </a:rPr>
              <a:t> </a:t>
            </a:r>
            <a:r>
              <a:rPr sz="2531" spc="67" dirty="0">
                <a:latin typeface="Times New Roman"/>
                <a:cs typeface="Times New Roman"/>
              </a:rPr>
              <a:t>by</a:t>
            </a:r>
            <a:r>
              <a:rPr sz="2531" spc="204" dirty="0">
                <a:latin typeface="Times New Roman"/>
                <a:cs typeface="Times New Roman"/>
              </a:rPr>
              <a:t> </a:t>
            </a:r>
            <a:r>
              <a:rPr sz="2531" spc="46" dirty="0">
                <a:latin typeface="Times New Roman"/>
                <a:cs typeface="Times New Roman"/>
              </a:rPr>
              <a:t>precision</a:t>
            </a:r>
            <a:r>
              <a:rPr sz="2531" spc="204" dirty="0">
                <a:latin typeface="Times New Roman"/>
                <a:cs typeface="Times New Roman"/>
              </a:rPr>
              <a:t> </a:t>
            </a:r>
            <a:r>
              <a:rPr sz="2531" spc="109" dirty="0">
                <a:latin typeface="Times New Roman"/>
                <a:cs typeface="Times New Roman"/>
              </a:rPr>
              <a:t>matrix:</a:t>
            </a:r>
            <a:endParaRPr sz="2531" dirty="0">
              <a:latin typeface="Times New Roman"/>
              <a:cs typeface="Times New Roman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EBEB52E-D6CF-4582-8F86-624913A352B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5405" y="2561976"/>
            <a:ext cx="7933190" cy="62349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4562A9F-73C3-4CBE-A765-70E6EB6925D5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1" y="4634303"/>
            <a:ext cx="7241047" cy="62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387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120" dirty="0"/>
              <a:t>More</a:t>
            </a:r>
            <a:r>
              <a:rPr spc="415" dirty="0"/>
              <a:t> </a:t>
            </a:r>
            <a:r>
              <a:rPr spc="211" dirty="0"/>
              <a:t>Distributions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43862" y="3740913"/>
            <a:ext cx="3930402" cy="303518"/>
          </a:xfrm>
          <a:prstGeom prst="rect">
            <a:avLst/>
          </a:prstGeom>
        </p:spPr>
        <p:txBody>
          <a:bodyPr vert="horz" wrap="square" lIns="0" tIns="8483" rIns="0" bIns="0" rtlCol="0">
            <a:spAutoFit/>
          </a:bodyPr>
          <a:lstStyle/>
          <a:p>
            <a:pPr marL="2611841">
              <a:lnSpc>
                <a:spcPts val="2275"/>
              </a:lnSpc>
              <a:spcBef>
                <a:spcPts val="67"/>
              </a:spcBef>
            </a:pPr>
            <a:r>
              <a:rPr sz="2426" dirty="0">
                <a:latin typeface="Cambria"/>
                <a:cs typeface="Cambria"/>
              </a:rPr>
              <a:t>	</a:t>
            </a:r>
            <a:endParaRPr sz="2426" dirty="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-762000" y="1912332"/>
            <a:ext cx="3733800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1598804">
              <a:spcBef>
                <a:spcPts val="70"/>
              </a:spcBef>
            </a:pPr>
            <a:r>
              <a:rPr sz="2531" spc="88" dirty="0">
                <a:latin typeface="Times New Roman"/>
                <a:cs typeface="Times New Roman"/>
              </a:rPr>
              <a:t>Exponential:</a:t>
            </a:r>
            <a:endParaRPr lang="en-US" sz="2531" dirty="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-36871" y="4889420"/>
            <a:ext cx="1587103" cy="1100534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691133" algn="ctr">
              <a:spcBef>
                <a:spcPts val="70"/>
              </a:spcBef>
            </a:pPr>
            <a:r>
              <a:rPr sz="2531" spc="63" dirty="0">
                <a:latin typeface="Times New Roman"/>
                <a:cs typeface="Times New Roman"/>
              </a:rPr>
              <a:t>Dirac:</a:t>
            </a:r>
            <a:endParaRPr sz="2531" dirty="0">
              <a:latin typeface="Times New Roman"/>
              <a:cs typeface="Times New Roman"/>
            </a:endParaRPr>
          </a:p>
          <a:p>
            <a:pPr marL="8929">
              <a:spcBef>
                <a:spcPts val="2050"/>
              </a:spcBef>
            </a:pPr>
            <a:endParaRPr sz="2812" dirty="0">
              <a:latin typeface="DejaVu Serif"/>
              <a:cs typeface="DejaVu Serif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394026" y="5548190"/>
            <a:ext cx="935831" cy="441764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8929">
              <a:spcBef>
                <a:spcPts val="70"/>
              </a:spcBef>
            </a:pPr>
            <a:r>
              <a:rPr sz="2812" spc="4" dirty="0">
                <a:latin typeface="cmr10"/>
                <a:cs typeface="cmr10"/>
              </a:rPr>
              <a:t>(3.27)</a:t>
            </a:r>
            <a:endParaRPr sz="2812">
              <a:latin typeface="cmr10"/>
              <a:cs typeface="cmr1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200AE70-E8F1-4004-BBF9-E9229F3750E0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523834"/>
            <a:ext cx="4666599" cy="4189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BE87036-5D1F-4C8C-982A-68E25690BEA3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3650829"/>
            <a:ext cx="6267990" cy="7538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5640F1C-D5FA-45D1-B4FB-78CC09C08591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658489" y="5548190"/>
            <a:ext cx="2852012" cy="4189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E3C10E-2348-854A-97B1-DCCCB38B5E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8674" y="632757"/>
            <a:ext cx="3478148" cy="27796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33866C-CF47-EB40-B083-354DCFDFE0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91189" y="3200400"/>
            <a:ext cx="3238259" cy="242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27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179" dirty="0"/>
              <a:t>Empirical</a:t>
            </a:r>
            <a:r>
              <a:rPr spc="453" dirty="0"/>
              <a:t> </a:t>
            </a:r>
            <a:r>
              <a:rPr spc="225" dirty="0"/>
              <a:t>Distribution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8017775" y="3067511"/>
            <a:ext cx="967085" cy="459854"/>
          </a:xfrm>
          <a:prstGeom prst="rect">
            <a:avLst/>
          </a:prstGeom>
        </p:spPr>
        <p:txBody>
          <a:bodyPr vert="horz" wrap="square" lIns="0" tIns="10716" rIns="0" bIns="0" rtlCol="0">
            <a:spAutoFit/>
          </a:bodyPr>
          <a:lstStyle/>
          <a:p>
            <a:pPr marL="8929">
              <a:spcBef>
                <a:spcPts val="84"/>
              </a:spcBef>
            </a:pPr>
            <a:r>
              <a:rPr sz="2918" dirty="0">
                <a:latin typeface="cmr10"/>
                <a:cs typeface="cmr10"/>
              </a:rPr>
              <a:t>(3.28)</a:t>
            </a:r>
            <a:endParaRPr sz="2918">
              <a:latin typeface="cmr10"/>
              <a:cs typeface="cmr1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B3345C-FF29-4360-AAF1-DCCA3F6E4824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75110" y="2986845"/>
            <a:ext cx="5706815" cy="62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811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221" dirty="0"/>
              <a:t>Mixture</a:t>
            </a:r>
            <a:r>
              <a:rPr spc="418" dirty="0"/>
              <a:t> </a:t>
            </a:r>
            <a:r>
              <a:rPr spc="211" dirty="0"/>
              <a:t>Distributions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2766975" y="1733177"/>
            <a:ext cx="3282553" cy="1630677"/>
          </a:xfrm>
          <a:prstGeom prst="rect">
            <a:avLst/>
          </a:prstGeom>
        </p:spPr>
        <p:txBody>
          <a:bodyPr vert="horz" wrap="square" lIns="0" tIns="8483" rIns="0" bIns="0" rtlCol="0">
            <a:spAutoFit/>
          </a:bodyPr>
          <a:lstStyle/>
          <a:p>
            <a:pPr marL="8929">
              <a:spcBef>
                <a:spcPts val="67"/>
              </a:spcBef>
            </a:pPr>
            <a:endParaRPr sz="2742" dirty="0">
              <a:latin typeface="Lucida Sans Unicode"/>
              <a:cs typeface="Lucida Sans Unicode"/>
            </a:endParaRPr>
          </a:p>
          <a:p>
            <a:pPr marL="1313510" marR="3572" indent="-517903">
              <a:lnSpc>
                <a:spcPct val="115700"/>
              </a:lnSpc>
              <a:spcBef>
                <a:spcPts val="2556"/>
              </a:spcBef>
            </a:pPr>
            <a:r>
              <a:rPr sz="2531" spc="91" dirty="0">
                <a:latin typeface="Times New Roman"/>
                <a:cs typeface="Times New Roman"/>
              </a:rPr>
              <a:t>Gaussian</a:t>
            </a:r>
            <a:r>
              <a:rPr sz="2531" spc="155" dirty="0">
                <a:latin typeface="Times New Roman"/>
                <a:cs typeface="Times New Roman"/>
              </a:rPr>
              <a:t> </a:t>
            </a:r>
            <a:r>
              <a:rPr sz="2531" spc="109" dirty="0">
                <a:latin typeface="Times New Roman"/>
                <a:cs typeface="Times New Roman"/>
              </a:rPr>
              <a:t>mixture </a:t>
            </a:r>
            <a:r>
              <a:rPr sz="2531" spc="-622" dirty="0">
                <a:latin typeface="Times New Roman"/>
                <a:cs typeface="Times New Roman"/>
              </a:rPr>
              <a:t> </a:t>
            </a:r>
            <a:r>
              <a:rPr sz="2531" spc="102" dirty="0">
                <a:latin typeface="Times New Roman"/>
                <a:cs typeface="Times New Roman"/>
              </a:rPr>
              <a:t>with</a:t>
            </a:r>
            <a:r>
              <a:rPr sz="2531" spc="197" dirty="0">
                <a:latin typeface="Times New Roman"/>
                <a:cs typeface="Times New Roman"/>
              </a:rPr>
              <a:t> </a:t>
            </a:r>
            <a:r>
              <a:rPr sz="2531" spc="112" dirty="0">
                <a:latin typeface="Times New Roman"/>
                <a:cs typeface="Times New Roman"/>
              </a:rPr>
              <a:t>three</a:t>
            </a:r>
            <a:endParaRPr sz="2531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79865" y="1733177"/>
            <a:ext cx="899220" cy="430541"/>
          </a:xfrm>
          <a:prstGeom prst="rect">
            <a:avLst/>
          </a:prstGeom>
        </p:spPr>
        <p:txBody>
          <a:bodyPr vert="horz" wrap="square" lIns="0" tIns="8483" rIns="0" bIns="0" rtlCol="0">
            <a:spAutoFit/>
          </a:bodyPr>
          <a:lstStyle/>
          <a:p>
            <a:pPr marL="8929">
              <a:spcBef>
                <a:spcPts val="67"/>
              </a:spcBef>
            </a:pPr>
            <a:r>
              <a:rPr sz="2742" spc="-14" dirty="0">
                <a:latin typeface="cmr10"/>
                <a:cs typeface="cmr10"/>
              </a:rPr>
              <a:t>(3</a:t>
            </a:r>
            <a:r>
              <a:rPr sz="2742" spc="-7" dirty="0">
                <a:latin typeface="cmr10"/>
                <a:cs typeface="cmr10"/>
              </a:rPr>
              <a:t>.</a:t>
            </a:r>
            <a:r>
              <a:rPr sz="2742" spc="-18" dirty="0">
                <a:latin typeface="cmr10"/>
                <a:cs typeface="cmr10"/>
              </a:rPr>
              <a:t>29)</a:t>
            </a:r>
            <a:endParaRPr sz="2742">
              <a:latin typeface="cmr10"/>
              <a:cs typeface="cmr10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83603" y="5578213"/>
            <a:ext cx="440483" cy="416025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463248" y="5612228"/>
            <a:ext cx="100398" cy="10068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374626" y="4547509"/>
            <a:ext cx="428653" cy="1000538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450924" y="4352609"/>
            <a:ext cx="100398" cy="100682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915215" y="3969964"/>
            <a:ext cx="814816" cy="453723"/>
          </a:xfrm>
          <a:prstGeom prst="rect">
            <a:avLst/>
          </a:prstGeom>
        </p:spPr>
      </p:pic>
      <p:sp>
        <p:nvSpPr>
          <p:cNvPr id="16" name="object 16"/>
          <p:cNvSpPr/>
          <p:nvPr/>
        </p:nvSpPr>
        <p:spPr>
          <a:xfrm>
            <a:off x="3421938" y="3846248"/>
            <a:ext cx="2710160" cy="2331095"/>
          </a:xfrm>
          <a:custGeom>
            <a:avLst/>
            <a:gdLst/>
            <a:ahLst/>
            <a:cxnLst/>
            <a:rect l="l" t="t" r="r" b="b"/>
            <a:pathLst>
              <a:path w="3854450" h="3315334">
                <a:moveTo>
                  <a:pt x="0" y="0"/>
                </a:moveTo>
                <a:lnTo>
                  <a:pt x="3853901" y="0"/>
                </a:lnTo>
              </a:path>
              <a:path w="3854450" h="3315334">
                <a:moveTo>
                  <a:pt x="3853901" y="3314780"/>
                </a:moveTo>
                <a:lnTo>
                  <a:pt x="3853901" y="0"/>
                </a:lnTo>
              </a:path>
              <a:path w="3854450" h="3315334">
                <a:moveTo>
                  <a:pt x="0" y="3314780"/>
                </a:moveTo>
                <a:lnTo>
                  <a:pt x="3853901" y="3314780"/>
                </a:lnTo>
              </a:path>
              <a:path w="3854450" h="3315334">
                <a:moveTo>
                  <a:pt x="0" y="3314780"/>
                </a:moveTo>
                <a:lnTo>
                  <a:pt x="0" y="0"/>
                </a:lnTo>
              </a:path>
            </a:pathLst>
          </a:custGeom>
          <a:ln w="261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17" name="object 17"/>
          <p:cNvSpPr txBox="1"/>
          <p:nvPr/>
        </p:nvSpPr>
        <p:spPr>
          <a:xfrm>
            <a:off x="4125515" y="6465094"/>
            <a:ext cx="1442145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8929">
              <a:spcBef>
                <a:spcPts val="70"/>
              </a:spcBef>
            </a:pPr>
            <a:r>
              <a:rPr sz="2531" spc="84" dirty="0">
                <a:latin typeface="Times New Roman"/>
                <a:cs typeface="Times New Roman"/>
              </a:rPr>
              <a:t>Figure</a:t>
            </a:r>
            <a:r>
              <a:rPr sz="2531" spc="169" dirty="0">
                <a:latin typeface="Times New Roman"/>
                <a:cs typeface="Times New Roman"/>
              </a:rPr>
              <a:t> </a:t>
            </a:r>
            <a:r>
              <a:rPr sz="2531" spc="21" dirty="0">
                <a:latin typeface="Times New Roman"/>
                <a:cs typeface="Times New Roman"/>
              </a:rPr>
              <a:t>3.2</a:t>
            </a:r>
            <a:endParaRPr sz="2531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964781" y="3429000"/>
            <a:ext cx="1679228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8929">
              <a:spcBef>
                <a:spcPts val="70"/>
              </a:spcBef>
            </a:pPr>
            <a:r>
              <a:rPr sz="2531" spc="70" dirty="0">
                <a:latin typeface="Times New Roman"/>
                <a:cs typeface="Times New Roman"/>
              </a:rPr>
              <a:t>com</a:t>
            </a:r>
            <a:r>
              <a:rPr sz="2531" spc="130" dirty="0">
                <a:latin typeface="Times New Roman"/>
                <a:cs typeface="Times New Roman"/>
              </a:rPr>
              <a:t>p</a:t>
            </a:r>
            <a:r>
              <a:rPr sz="2531" spc="46" dirty="0">
                <a:latin typeface="Times New Roman"/>
                <a:cs typeface="Times New Roman"/>
              </a:rPr>
              <a:t>one</a:t>
            </a:r>
            <a:r>
              <a:rPr sz="2531" spc="63" dirty="0">
                <a:latin typeface="Times New Roman"/>
                <a:cs typeface="Times New Roman"/>
              </a:rPr>
              <a:t>n</a:t>
            </a:r>
            <a:r>
              <a:rPr sz="2531" spc="143" dirty="0">
                <a:latin typeface="Times New Roman"/>
                <a:cs typeface="Times New Roman"/>
              </a:rPr>
              <a:t>ts</a:t>
            </a:r>
            <a:endParaRPr sz="2531">
              <a:latin typeface="Times New Roman"/>
              <a:cs typeface="Times New Roman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01C65D0-F78E-4C69-A1FD-F33BE3FAC7D9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398240" y="1788535"/>
            <a:ext cx="5454551" cy="4370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96B17F9-7288-4B52-8547-2268775451FB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4581188" y="6297185"/>
            <a:ext cx="326957" cy="19840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A83F1B8-F11A-4D19-AE08-9ECC7BCE9249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2979949" y="4948575"/>
            <a:ext cx="326957" cy="19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831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bject 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88" dirty="0"/>
              <a:t>Logistic</a:t>
            </a:r>
            <a:r>
              <a:rPr spc="422" dirty="0"/>
              <a:t> </a:t>
            </a:r>
            <a:r>
              <a:rPr spc="84" dirty="0"/>
              <a:t>Sigmoid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6BB23E9A-E565-374A-8F85-74D29EC83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32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137" dirty="0"/>
              <a:t>Softplus</a:t>
            </a:r>
            <a:r>
              <a:rPr spc="408" dirty="0"/>
              <a:t> </a:t>
            </a:r>
            <a:r>
              <a:rPr spc="200" dirty="0"/>
              <a:t>Function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001088" y="1942673"/>
            <a:ext cx="5911007" cy="3069580"/>
            <a:chOff x="2845991" y="2762912"/>
            <a:chExt cx="8406765" cy="4365625"/>
          </a:xfrm>
        </p:grpSpPr>
        <p:sp>
          <p:nvSpPr>
            <p:cNvPr id="4" name="object 4"/>
            <p:cNvSpPr/>
            <p:nvPr/>
          </p:nvSpPr>
          <p:spPr>
            <a:xfrm>
              <a:off x="2863333" y="3209412"/>
              <a:ext cx="8372475" cy="3862704"/>
            </a:xfrm>
            <a:custGeom>
              <a:avLst/>
              <a:gdLst/>
              <a:ahLst/>
              <a:cxnLst/>
              <a:rect l="l" t="t" r="r" b="b"/>
              <a:pathLst>
                <a:path w="8372475" h="3862704">
                  <a:moveTo>
                    <a:pt x="0" y="3862500"/>
                  </a:moveTo>
                  <a:lnTo>
                    <a:pt x="2269916" y="3858573"/>
                  </a:lnTo>
                  <a:lnTo>
                    <a:pt x="2751539" y="3850194"/>
                  </a:lnTo>
                  <a:lnTo>
                    <a:pt x="3053079" y="3837612"/>
                  </a:lnTo>
                  <a:lnTo>
                    <a:pt x="3279234" y="3820716"/>
                  </a:lnTo>
                  <a:lnTo>
                    <a:pt x="3463505" y="3799415"/>
                  </a:lnTo>
                  <a:lnTo>
                    <a:pt x="3622651" y="3773395"/>
                  </a:lnTo>
                  <a:lnTo>
                    <a:pt x="3765046" y="3742435"/>
                  </a:lnTo>
                  <a:lnTo>
                    <a:pt x="3899062" y="3705344"/>
                  </a:lnTo>
                  <a:lnTo>
                    <a:pt x="4024702" y="3662611"/>
                  </a:lnTo>
                  <a:lnTo>
                    <a:pt x="4150343" y="3611529"/>
                  </a:lnTo>
                  <a:lnTo>
                    <a:pt x="4275987" y="3551797"/>
                  </a:lnTo>
                  <a:lnTo>
                    <a:pt x="4401627" y="3483493"/>
                  </a:lnTo>
                  <a:lnTo>
                    <a:pt x="4535643" y="3401687"/>
                  </a:lnTo>
                  <a:lnTo>
                    <a:pt x="4678038" y="3305642"/>
                  </a:lnTo>
                  <a:lnTo>
                    <a:pt x="4837184" y="3188812"/>
                  </a:lnTo>
                  <a:lnTo>
                    <a:pt x="5021455" y="3043573"/>
                  </a:lnTo>
                  <a:lnTo>
                    <a:pt x="5243421" y="2858273"/>
                  </a:lnTo>
                  <a:lnTo>
                    <a:pt x="5528207" y="2609833"/>
                  </a:lnTo>
                  <a:lnTo>
                    <a:pt x="5934448" y="2244313"/>
                  </a:lnTo>
                  <a:lnTo>
                    <a:pt x="6650601" y="1588014"/>
                  </a:lnTo>
                  <a:lnTo>
                    <a:pt x="8371885" y="0"/>
                  </a:lnTo>
                </a:path>
              </a:pathLst>
            </a:custGeom>
            <a:ln w="34685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" name="object 5"/>
            <p:cNvSpPr/>
            <p:nvPr/>
          </p:nvSpPr>
          <p:spPr>
            <a:xfrm>
              <a:off x="2863333" y="2780261"/>
              <a:ext cx="8372475" cy="4330700"/>
            </a:xfrm>
            <a:custGeom>
              <a:avLst/>
              <a:gdLst/>
              <a:ahLst/>
              <a:cxnLst/>
              <a:rect l="l" t="t" r="r" b="b"/>
              <a:pathLst>
                <a:path w="8372475" h="4330700">
                  <a:moveTo>
                    <a:pt x="0" y="0"/>
                  </a:moveTo>
                  <a:lnTo>
                    <a:pt x="8371885" y="0"/>
                  </a:lnTo>
                </a:path>
                <a:path w="8372475" h="4330700">
                  <a:moveTo>
                    <a:pt x="8371885" y="4330332"/>
                  </a:moveTo>
                  <a:lnTo>
                    <a:pt x="8371885" y="0"/>
                  </a:lnTo>
                </a:path>
                <a:path w="8372475" h="4330700">
                  <a:moveTo>
                    <a:pt x="0" y="4330332"/>
                  </a:moveTo>
                  <a:lnTo>
                    <a:pt x="8371885" y="4330332"/>
                  </a:lnTo>
                </a:path>
                <a:path w="8372475" h="4330700">
                  <a:moveTo>
                    <a:pt x="0" y="4330332"/>
                  </a:moveTo>
                  <a:lnTo>
                    <a:pt x="0" y="0"/>
                  </a:lnTo>
                </a:path>
              </a:pathLst>
            </a:custGeom>
            <a:ln w="3466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6" name="object 6"/>
            <p:cNvSpPr/>
            <p:nvPr/>
          </p:nvSpPr>
          <p:spPr>
            <a:xfrm>
              <a:off x="2863333" y="697180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5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7" name="object 7"/>
            <p:cNvSpPr/>
            <p:nvPr/>
          </p:nvSpPr>
          <p:spPr>
            <a:xfrm>
              <a:off x="2863333" y="697180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5">
                  <a:moveTo>
                    <a:pt x="0" y="138792"/>
                  </a:moveTo>
                  <a:lnTo>
                    <a:pt x="0" y="0"/>
                  </a:lnTo>
                </a:path>
              </a:pathLst>
            </a:custGeom>
            <a:ln w="173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8" name="object 8"/>
            <p:cNvSpPr/>
            <p:nvPr/>
          </p:nvSpPr>
          <p:spPr>
            <a:xfrm>
              <a:off x="2863333" y="278026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4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9" name="object 9"/>
            <p:cNvSpPr/>
            <p:nvPr/>
          </p:nvSpPr>
          <p:spPr>
            <a:xfrm>
              <a:off x="2863333" y="278026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4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ln w="173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0" name="object 10"/>
            <p:cNvSpPr/>
            <p:nvPr/>
          </p:nvSpPr>
          <p:spPr>
            <a:xfrm>
              <a:off x="4957352" y="697180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5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1" name="object 11"/>
            <p:cNvSpPr/>
            <p:nvPr/>
          </p:nvSpPr>
          <p:spPr>
            <a:xfrm>
              <a:off x="4957352" y="697180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5">
                  <a:moveTo>
                    <a:pt x="0" y="138792"/>
                  </a:moveTo>
                  <a:lnTo>
                    <a:pt x="0" y="0"/>
                  </a:lnTo>
                </a:path>
              </a:pathLst>
            </a:custGeom>
            <a:ln w="173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2" name="object 12"/>
            <p:cNvSpPr/>
            <p:nvPr/>
          </p:nvSpPr>
          <p:spPr>
            <a:xfrm>
              <a:off x="4957352" y="278026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4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3" name="object 13"/>
            <p:cNvSpPr/>
            <p:nvPr/>
          </p:nvSpPr>
          <p:spPr>
            <a:xfrm>
              <a:off x="4957352" y="278026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4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ln w="173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4" name="object 14"/>
            <p:cNvSpPr/>
            <p:nvPr/>
          </p:nvSpPr>
          <p:spPr>
            <a:xfrm>
              <a:off x="7051371" y="697180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5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5" name="object 15"/>
            <p:cNvSpPr/>
            <p:nvPr/>
          </p:nvSpPr>
          <p:spPr>
            <a:xfrm>
              <a:off x="7051371" y="697180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5">
                  <a:moveTo>
                    <a:pt x="0" y="138792"/>
                  </a:moveTo>
                  <a:lnTo>
                    <a:pt x="0" y="0"/>
                  </a:lnTo>
                </a:path>
              </a:pathLst>
            </a:custGeom>
            <a:ln w="173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6" name="object 16"/>
            <p:cNvSpPr/>
            <p:nvPr/>
          </p:nvSpPr>
          <p:spPr>
            <a:xfrm>
              <a:off x="7051371" y="278026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4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7" name="object 17"/>
            <p:cNvSpPr/>
            <p:nvPr/>
          </p:nvSpPr>
          <p:spPr>
            <a:xfrm>
              <a:off x="7051371" y="278026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4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ln w="173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8" name="object 18"/>
            <p:cNvSpPr/>
            <p:nvPr/>
          </p:nvSpPr>
          <p:spPr>
            <a:xfrm>
              <a:off x="9145388" y="697180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5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9" name="object 19"/>
            <p:cNvSpPr/>
            <p:nvPr/>
          </p:nvSpPr>
          <p:spPr>
            <a:xfrm>
              <a:off x="9145388" y="697180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5">
                  <a:moveTo>
                    <a:pt x="0" y="138792"/>
                  </a:moveTo>
                  <a:lnTo>
                    <a:pt x="0" y="0"/>
                  </a:lnTo>
                </a:path>
              </a:pathLst>
            </a:custGeom>
            <a:ln w="173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0" name="object 20"/>
            <p:cNvSpPr/>
            <p:nvPr/>
          </p:nvSpPr>
          <p:spPr>
            <a:xfrm>
              <a:off x="9145388" y="278026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4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1" name="object 21"/>
            <p:cNvSpPr/>
            <p:nvPr/>
          </p:nvSpPr>
          <p:spPr>
            <a:xfrm>
              <a:off x="9145388" y="2780261"/>
              <a:ext cx="0" cy="139065"/>
            </a:xfrm>
            <a:custGeom>
              <a:avLst/>
              <a:gdLst/>
              <a:ahLst/>
              <a:cxnLst/>
              <a:rect l="l" t="t" r="r" b="b"/>
              <a:pathLst>
                <a:path h="139064">
                  <a:moveTo>
                    <a:pt x="0" y="0"/>
                  </a:moveTo>
                  <a:lnTo>
                    <a:pt x="0" y="138792"/>
                  </a:lnTo>
                </a:path>
              </a:pathLst>
            </a:custGeom>
            <a:ln w="173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2" name="object 22"/>
            <p:cNvSpPr/>
            <p:nvPr/>
          </p:nvSpPr>
          <p:spPr>
            <a:xfrm>
              <a:off x="2863333" y="7071930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3" name="object 23"/>
            <p:cNvSpPr/>
            <p:nvPr/>
          </p:nvSpPr>
          <p:spPr>
            <a:xfrm>
              <a:off x="2863333" y="7071930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0" y="0"/>
                  </a:moveTo>
                  <a:lnTo>
                    <a:pt x="138492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4" name="object 24"/>
            <p:cNvSpPr/>
            <p:nvPr/>
          </p:nvSpPr>
          <p:spPr>
            <a:xfrm>
              <a:off x="11096727" y="7071930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5" name="object 25"/>
            <p:cNvSpPr/>
            <p:nvPr/>
          </p:nvSpPr>
          <p:spPr>
            <a:xfrm>
              <a:off x="11096727" y="7071930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6" name="object 26"/>
            <p:cNvSpPr/>
            <p:nvPr/>
          </p:nvSpPr>
          <p:spPr>
            <a:xfrm>
              <a:off x="2863333" y="6298656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7" name="object 27"/>
            <p:cNvSpPr/>
            <p:nvPr/>
          </p:nvSpPr>
          <p:spPr>
            <a:xfrm>
              <a:off x="2863333" y="6298656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0" y="0"/>
                  </a:moveTo>
                  <a:lnTo>
                    <a:pt x="138492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8" name="object 28"/>
            <p:cNvSpPr/>
            <p:nvPr/>
          </p:nvSpPr>
          <p:spPr>
            <a:xfrm>
              <a:off x="11096727" y="6298656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9" name="object 29"/>
            <p:cNvSpPr/>
            <p:nvPr/>
          </p:nvSpPr>
          <p:spPr>
            <a:xfrm>
              <a:off x="11096727" y="6298656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0" name="object 30"/>
            <p:cNvSpPr/>
            <p:nvPr/>
          </p:nvSpPr>
          <p:spPr>
            <a:xfrm>
              <a:off x="2863333" y="5525383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1" name="object 31"/>
            <p:cNvSpPr/>
            <p:nvPr/>
          </p:nvSpPr>
          <p:spPr>
            <a:xfrm>
              <a:off x="2863333" y="5525383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0" y="0"/>
                  </a:moveTo>
                  <a:lnTo>
                    <a:pt x="138492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2" name="object 32"/>
            <p:cNvSpPr/>
            <p:nvPr/>
          </p:nvSpPr>
          <p:spPr>
            <a:xfrm>
              <a:off x="11096727" y="5525383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3" name="object 33"/>
            <p:cNvSpPr/>
            <p:nvPr/>
          </p:nvSpPr>
          <p:spPr>
            <a:xfrm>
              <a:off x="11096727" y="5525383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4" name="object 34"/>
            <p:cNvSpPr/>
            <p:nvPr/>
          </p:nvSpPr>
          <p:spPr>
            <a:xfrm>
              <a:off x="2863333" y="4752109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5" name="object 35"/>
            <p:cNvSpPr/>
            <p:nvPr/>
          </p:nvSpPr>
          <p:spPr>
            <a:xfrm>
              <a:off x="2863333" y="4752109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0" y="0"/>
                  </a:moveTo>
                  <a:lnTo>
                    <a:pt x="138492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6" name="object 36"/>
            <p:cNvSpPr/>
            <p:nvPr/>
          </p:nvSpPr>
          <p:spPr>
            <a:xfrm>
              <a:off x="11096727" y="4752109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7" name="object 37"/>
            <p:cNvSpPr/>
            <p:nvPr/>
          </p:nvSpPr>
          <p:spPr>
            <a:xfrm>
              <a:off x="11096727" y="4752109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8" name="object 38"/>
            <p:cNvSpPr/>
            <p:nvPr/>
          </p:nvSpPr>
          <p:spPr>
            <a:xfrm>
              <a:off x="2863333" y="3978837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9" name="object 39"/>
            <p:cNvSpPr/>
            <p:nvPr/>
          </p:nvSpPr>
          <p:spPr>
            <a:xfrm>
              <a:off x="2863333" y="3978837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0" y="0"/>
                  </a:moveTo>
                  <a:lnTo>
                    <a:pt x="138492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0" name="object 40"/>
            <p:cNvSpPr/>
            <p:nvPr/>
          </p:nvSpPr>
          <p:spPr>
            <a:xfrm>
              <a:off x="11096727" y="3978837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1" name="object 41"/>
            <p:cNvSpPr/>
            <p:nvPr/>
          </p:nvSpPr>
          <p:spPr>
            <a:xfrm>
              <a:off x="11096727" y="3978837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2" name="object 42"/>
            <p:cNvSpPr/>
            <p:nvPr/>
          </p:nvSpPr>
          <p:spPr>
            <a:xfrm>
              <a:off x="2863333" y="3205560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3" name="object 43"/>
            <p:cNvSpPr/>
            <p:nvPr/>
          </p:nvSpPr>
          <p:spPr>
            <a:xfrm>
              <a:off x="2863333" y="3205560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4">
                  <a:moveTo>
                    <a:pt x="0" y="0"/>
                  </a:moveTo>
                  <a:lnTo>
                    <a:pt x="138492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4" name="object 44"/>
            <p:cNvSpPr/>
            <p:nvPr/>
          </p:nvSpPr>
          <p:spPr>
            <a:xfrm>
              <a:off x="11096727" y="3205560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5" name="object 45"/>
            <p:cNvSpPr/>
            <p:nvPr/>
          </p:nvSpPr>
          <p:spPr>
            <a:xfrm>
              <a:off x="11096727" y="3205560"/>
              <a:ext cx="139065" cy="0"/>
            </a:xfrm>
            <a:custGeom>
              <a:avLst/>
              <a:gdLst/>
              <a:ahLst/>
              <a:cxnLst/>
              <a:rect l="l" t="t" r="r" b="b"/>
              <a:pathLst>
                <a:path w="139065">
                  <a:moveTo>
                    <a:pt x="138492" y="0"/>
                  </a:moveTo>
                  <a:lnTo>
                    <a:pt x="0" y="0"/>
                  </a:lnTo>
                </a:path>
              </a:pathLst>
            </a:custGeom>
            <a:ln w="173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</p:grpSp>
      <p:sp>
        <p:nvSpPr>
          <p:cNvPr id="46" name="object 46"/>
          <p:cNvSpPr txBox="1"/>
          <p:nvPr/>
        </p:nvSpPr>
        <p:spPr>
          <a:xfrm>
            <a:off x="1821100" y="5028880"/>
            <a:ext cx="384423" cy="476655"/>
          </a:xfrm>
          <a:prstGeom prst="rect">
            <a:avLst/>
          </a:prstGeom>
        </p:spPr>
        <p:txBody>
          <a:bodyPr vert="horz" wrap="square" lIns="0" tIns="11162" rIns="0" bIns="0" rtlCol="0">
            <a:spAutoFit/>
          </a:bodyPr>
          <a:lstStyle/>
          <a:p>
            <a:pPr marL="8929">
              <a:spcBef>
                <a:spcPts val="88"/>
              </a:spcBef>
            </a:pPr>
            <a:r>
              <a:rPr sz="1512" i="1" spc="714" dirty="0">
                <a:latin typeface="DejaVu Sans"/>
                <a:cs typeface="DejaVu Sans"/>
              </a:rPr>
              <a:t>-</a:t>
            </a:r>
            <a:r>
              <a:rPr sz="1512" spc="-32" dirty="0">
                <a:latin typeface="Century"/>
                <a:cs typeface="Century"/>
              </a:rPr>
              <a:t>10</a:t>
            </a:r>
            <a:endParaRPr sz="1512">
              <a:latin typeface="Century"/>
              <a:cs typeface="Century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3061021" y="5028880"/>
            <a:ext cx="3601343" cy="849834"/>
          </a:xfrm>
          <a:prstGeom prst="rect">
            <a:avLst/>
          </a:prstGeom>
        </p:spPr>
        <p:txBody>
          <a:bodyPr vert="horz" wrap="square" lIns="0" tIns="11162" rIns="0" bIns="0" rtlCol="0">
            <a:spAutoFit/>
          </a:bodyPr>
          <a:lstStyle/>
          <a:p>
            <a:pPr marL="292883">
              <a:spcBef>
                <a:spcPts val="88"/>
              </a:spcBef>
              <a:tabLst>
                <a:tab pos="1845254" algn="l"/>
                <a:tab pos="3317261" algn="l"/>
              </a:tabLst>
            </a:pPr>
            <a:r>
              <a:rPr sz="1512" i="1" spc="340" dirty="0">
                <a:latin typeface="DejaVu Sans"/>
                <a:cs typeface="DejaVu Sans"/>
              </a:rPr>
              <a:t>-</a:t>
            </a:r>
            <a:r>
              <a:rPr sz="1512" spc="340" dirty="0">
                <a:latin typeface="Century"/>
                <a:cs typeface="Century"/>
              </a:rPr>
              <a:t>5	</a:t>
            </a:r>
            <a:r>
              <a:rPr sz="1512" spc="-32" dirty="0">
                <a:latin typeface="Century"/>
                <a:cs typeface="Century"/>
              </a:rPr>
              <a:t>0	5</a:t>
            </a:r>
            <a:endParaRPr sz="1512">
              <a:latin typeface="Century"/>
              <a:cs typeface="Century"/>
            </a:endParaRPr>
          </a:p>
          <a:p>
            <a:pPr>
              <a:spcBef>
                <a:spcPts val="35"/>
              </a:spcBef>
            </a:pPr>
            <a:endParaRPr sz="2039">
              <a:latin typeface="Century"/>
              <a:cs typeface="Century"/>
            </a:endParaRPr>
          </a:p>
          <a:p>
            <a:pPr marL="8929"/>
            <a:r>
              <a:rPr sz="1898" spc="4" dirty="0">
                <a:latin typeface="cmr10"/>
                <a:cs typeface="cmr10"/>
              </a:rPr>
              <a:t>Figure</a:t>
            </a:r>
            <a:r>
              <a:rPr sz="1898" spc="-7" dirty="0">
                <a:latin typeface="cmr10"/>
                <a:cs typeface="cmr10"/>
              </a:rPr>
              <a:t> </a:t>
            </a:r>
            <a:r>
              <a:rPr sz="1898" dirty="0">
                <a:latin typeface="cmr10"/>
                <a:cs typeface="cmr10"/>
              </a:rPr>
              <a:t>3.4:</a:t>
            </a:r>
            <a:r>
              <a:rPr sz="1898" spc="204" dirty="0">
                <a:latin typeface="cmr10"/>
                <a:cs typeface="cmr10"/>
              </a:rPr>
              <a:t> </a:t>
            </a:r>
            <a:r>
              <a:rPr sz="1898" spc="4" dirty="0">
                <a:latin typeface="cmr10"/>
                <a:cs typeface="cmr10"/>
              </a:rPr>
              <a:t>The</a:t>
            </a:r>
            <a:r>
              <a:rPr sz="1898" spc="-7" dirty="0">
                <a:latin typeface="cmr10"/>
                <a:cs typeface="cmr10"/>
              </a:rPr>
              <a:t> </a:t>
            </a:r>
            <a:r>
              <a:rPr sz="1898" spc="4" dirty="0">
                <a:latin typeface="cmr10"/>
                <a:cs typeface="cmr10"/>
              </a:rPr>
              <a:t>softplus</a:t>
            </a:r>
            <a:r>
              <a:rPr sz="1898" spc="-4" dirty="0">
                <a:latin typeface="cmr10"/>
                <a:cs typeface="cmr10"/>
              </a:rPr>
              <a:t> </a:t>
            </a:r>
            <a:r>
              <a:rPr sz="1898" spc="4" dirty="0">
                <a:latin typeface="cmr10"/>
                <a:cs typeface="cmr10"/>
              </a:rPr>
              <a:t>function.</a:t>
            </a:r>
            <a:endParaRPr sz="1898">
              <a:latin typeface="cmr10"/>
              <a:cs typeface="cmr10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7790701" y="5028880"/>
            <a:ext cx="224135" cy="243963"/>
          </a:xfrm>
          <a:prstGeom prst="rect">
            <a:avLst/>
          </a:prstGeom>
        </p:spPr>
        <p:txBody>
          <a:bodyPr vert="horz" wrap="square" lIns="0" tIns="11162" rIns="0" bIns="0" rtlCol="0">
            <a:spAutoFit/>
          </a:bodyPr>
          <a:lstStyle/>
          <a:p>
            <a:pPr marL="8929">
              <a:spcBef>
                <a:spcPts val="88"/>
              </a:spcBef>
            </a:pPr>
            <a:r>
              <a:rPr sz="1512" spc="-32" dirty="0">
                <a:latin typeface="Century"/>
                <a:cs typeface="Century"/>
              </a:rPr>
              <a:t>10</a:t>
            </a:r>
            <a:endParaRPr sz="1512">
              <a:latin typeface="Century"/>
              <a:cs typeface="Century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1700817" y="2099146"/>
            <a:ext cx="224135" cy="2976442"/>
          </a:xfrm>
          <a:prstGeom prst="rect">
            <a:avLst/>
          </a:prstGeom>
        </p:spPr>
        <p:txBody>
          <a:bodyPr vert="horz" wrap="square" lIns="0" tIns="11162" rIns="0" bIns="0" rtlCol="0">
            <a:spAutoFit/>
          </a:bodyPr>
          <a:lstStyle/>
          <a:p>
            <a:pPr marR="3572" algn="r">
              <a:spcBef>
                <a:spcPts val="88"/>
              </a:spcBef>
            </a:pPr>
            <a:r>
              <a:rPr sz="1512" spc="-32" dirty="0">
                <a:latin typeface="Century"/>
                <a:cs typeface="Century"/>
              </a:rPr>
              <a:t>10</a:t>
            </a:r>
            <a:endParaRPr sz="1512">
              <a:latin typeface="Century"/>
              <a:cs typeface="Century"/>
            </a:endParaRPr>
          </a:p>
          <a:p>
            <a:pPr>
              <a:spcBef>
                <a:spcPts val="18"/>
              </a:spcBef>
            </a:pPr>
            <a:endParaRPr sz="2039">
              <a:latin typeface="Century"/>
              <a:cs typeface="Century"/>
            </a:endParaRPr>
          </a:p>
          <a:p>
            <a:pPr marR="3572" algn="r"/>
            <a:r>
              <a:rPr sz="1512" spc="-32" dirty="0">
                <a:latin typeface="Century"/>
                <a:cs typeface="Century"/>
              </a:rPr>
              <a:t>8</a:t>
            </a:r>
            <a:endParaRPr sz="1512">
              <a:latin typeface="Century"/>
              <a:cs typeface="Century"/>
            </a:endParaRPr>
          </a:p>
          <a:p>
            <a:pPr>
              <a:spcBef>
                <a:spcPts val="14"/>
              </a:spcBef>
            </a:pPr>
            <a:endParaRPr sz="2039">
              <a:latin typeface="Century"/>
              <a:cs typeface="Century"/>
            </a:endParaRPr>
          </a:p>
          <a:p>
            <a:pPr marR="3572" algn="r"/>
            <a:r>
              <a:rPr sz="1512" spc="-32" dirty="0">
                <a:latin typeface="Century"/>
                <a:cs typeface="Century"/>
              </a:rPr>
              <a:t>6</a:t>
            </a:r>
            <a:endParaRPr sz="1512">
              <a:latin typeface="Century"/>
              <a:cs typeface="Century"/>
            </a:endParaRPr>
          </a:p>
          <a:p>
            <a:pPr>
              <a:spcBef>
                <a:spcPts val="18"/>
              </a:spcBef>
            </a:pPr>
            <a:endParaRPr sz="2039">
              <a:latin typeface="Century"/>
              <a:cs typeface="Century"/>
            </a:endParaRPr>
          </a:p>
          <a:p>
            <a:pPr marR="3572" algn="r"/>
            <a:r>
              <a:rPr sz="1512" spc="-32" dirty="0">
                <a:latin typeface="Century"/>
                <a:cs typeface="Century"/>
              </a:rPr>
              <a:t>4</a:t>
            </a:r>
            <a:endParaRPr sz="1512">
              <a:latin typeface="Century"/>
              <a:cs typeface="Century"/>
            </a:endParaRPr>
          </a:p>
          <a:p>
            <a:pPr>
              <a:spcBef>
                <a:spcPts val="14"/>
              </a:spcBef>
            </a:pPr>
            <a:endParaRPr sz="2039">
              <a:latin typeface="Century"/>
              <a:cs typeface="Century"/>
            </a:endParaRPr>
          </a:p>
          <a:p>
            <a:pPr marR="3572" algn="r"/>
            <a:r>
              <a:rPr sz="1512" spc="-32" dirty="0">
                <a:latin typeface="Century"/>
                <a:cs typeface="Century"/>
              </a:rPr>
              <a:t>2</a:t>
            </a:r>
            <a:endParaRPr sz="1512">
              <a:latin typeface="Century"/>
              <a:cs typeface="Century"/>
            </a:endParaRPr>
          </a:p>
          <a:p>
            <a:pPr>
              <a:spcBef>
                <a:spcPts val="18"/>
              </a:spcBef>
            </a:pPr>
            <a:endParaRPr sz="2039">
              <a:latin typeface="Century"/>
              <a:cs typeface="Century"/>
            </a:endParaRPr>
          </a:p>
          <a:p>
            <a:pPr marR="3572" algn="r"/>
            <a:r>
              <a:rPr sz="1512" spc="-32" dirty="0">
                <a:latin typeface="Century"/>
                <a:cs typeface="Century"/>
              </a:rPr>
              <a:t>0</a:t>
            </a:r>
            <a:endParaRPr sz="1512">
              <a:latin typeface="Century"/>
              <a:cs typeface="Century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6F1CF2F8-79DB-426A-991C-BC17FE2C1D9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035267" y="3261429"/>
            <a:ext cx="610474" cy="335142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E31B958C-86BE-014D-9AC6-C74B133681B0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333860" y="5198634"/>
            <a:ext cx="2706092" cy="408635"/>
          </a:xfrm>
          <a:prstGeom prst="rect">
            <a:avLst/>
          </a:prstGeom>
        </p:spPr>
      </p:pic>
      <p:sp>
        <p:nvSpPr>
          <p:cNvPr id="54" name="Rectangle 1">
            <a:extLst>
              <a:ext uri="{FF2B5EF4-FFF2-40B4-BE49-F238E27FC236}">
                <a16:creationId xmlns:a16="http://schemas.microsoft.com/office/drawing/2014/main" id="{84C720D2-C332-7446-AF4F-35CBBE99E8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x^+ = max(0,x)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47C24CA1-E082-834B-B3CC-2D7B4B0D036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312791" y="5331658"/>
            <a:ext cx="1616075" cy="24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52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14" dirty="0"/>
              <a:t>Bayes’</a:t>
            </a:r>
            <a:r>
              <a:rPr spc="415" dirty="0"/>
              <a:t> </a:t>
            </a:r>
            <a:r>
              <a:rPr spc="172" dirty="0"/>
              <a:t>Rule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7771007" y="3172745"/>
            <a:ext cx="920651" cy="437280"/>
          </a:xfrm>
          <a:prstGeom prst="rect">
            <a:avLst/>
          </a:prstGeom>
        </p:spPr>
        <p:txBody>
          <a:bodyPr vert="horz" wrap="square" lIns="0" tIns="9823" rIns="0" bIns="0" rtlCol="0">
            <a:spAutoFit/>
          </a:bodyPr>
          <a:lstStyle/>
          <a:p>
            <a:pPr marL="8929">
              <a:spcBef>
                <a:spcPts val="77"/>
              </a:spcBef>
            </a:pPr>
            <a:r>
              <a:rPr sz="2777" spc="-4" dirty="0">
                <a:latin typeface="cmr10"/>
                <a:cs typeface="cmr10"/>
              </a:rPr>
              <a:t>(3.42)</a:t>
            </a:r>
            <a:endParaRPr sz="2777">
              <a:latin typeface="cmr10"/>
              <a:cs typeface="cmr1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5856F3-33B3-48DA-B7E6-A110EB29B2F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678782" y="2993165"/>
            <a:ext cx="4416102" cy="80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31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z="4781" spc="197" dirty="0"/>
              <a:t>Probability</a:t>
            </a:r>
            <a:r>
              <a:rPr sz="4781" spc="376" dirty="0"/>
              <a:t> </a:t>
            </a:r>
            <a:r>
              <a:rPr sz="4781" spc="141" dirty="0"/>
              <a:t>Density</a:t>
            </a:r>
            <a:r>
              <a:rPr sz="4781" spc="380" dirty="0"/>
              <a:t> </a:t>
            </a:r>
            <a:r>
              <a:rPr sz="4781" spc="169" dirty="0"/>
              <a:t>Function</a:t>
            </a:r>
            <a:endParaRPr sz="4781"/>
          </a:p>
        </p:txBody>
      </p:sp>
      <p:sp>
        <p:nvSpPr>
          <p:cNvPr id="3" name="object 3"/>
          <p:cNvSpPr txBox="1"/>
          <p:nvPr/>
        </p:nvSpPr>
        <p:spPr>
          <a:xfrm>
            <a:off x="606942" y="2213265"/>
            <a:ext cx="7666583" cy="1092246"/>
          </a:xfrm>
          <a:prstGeom prst="rect">
            <a:avLst/>
          </a:prstGeom>
        </p:spPr>
        <p:txBody>
          <a:bodyPr vert="horz" wrap="square" lIns="0" tIns="205383" rIns="0" bIns="0" rtlCol="0">
            <a:spAutoFit/>
          </a:bodyPr>
          <a:lstStyle/>
          <a:p>
            <a:pPr marL="321011" indent="-285740">
              <a:spcBef>
                <a:spcPts val="1617"/>
              </a:spcBef>
              <a:buFont typeface="Arial"/>
              <a:buChar char="•"/>
              <a:tabLst>
                <a:tab pos="321011" algn="l"/>
                <a:tab pos="321457" algn="l"/>
              </a:tabLst>
            </a:pPr>
            <a:r>
              <a:rPr sz="2250" spc="-7" dirty="0">
                <a:latin typeface="cmr10"/>
                <a:cs typeface="cmr10"/>
              </a:rPr>
              <a:t>The domain</a:t>
            </a:r>
            <a:r>
              <a:rPr sz="2250" spc="-4" dirty="0">
                <a:latin typeface="cmr10"/>
                <a:cs typeface="cmr10"/>
              </a:rPr>
              <a:t> </a:t>
            </a:r>
            <a:r>
              <a:rPr sz="2250" spc="-7" dirty="0">
                <a:latin typeface="cmr10"/>
                <a:cs typeface="cmr10"/>
              </a:rPr>
              <a:t>of</a:t>
            </a:r>
            <a:r>
              <a:rPr sz="2250" spc="-4" dirty="0">
                <a:latin typeface="cmr10"/>
                <a:cs typeface="cmr10"/>
              </a:rPr>
              <a:t> </a:t>
            </a:r>
            <a:r>
              <a:rPr sz="2250" i="1" spc="-309" dirty="0">
                <a:latin typeface="DejaVu Serif"/>
                <a:cs typeface="DejaVu Serif"/>
              </a:rPr>
              <a:t>p</a:t>
            </a:r>
            <a:r>
              <a:rPr sz="2250" i="1" spc="28" dirty="0">
                <a:latin typeface="DejaVu Serif"/>
                <a:cs typeface="DejaVu Serif"/>
              </a:rPr>
              <a:t> </a:t>
            </a:r>
            <a:r>
              <a:rPr sz="2250" spc="-25" dirty="0">
                <a:latin typeface="cmr10"/>
                <a:cs typeface="cmr10"/>
              </a:rPr>
              <a:t>must</a:t>
            </a:r>
            <a:r>
              <a:rPr sz="2250" spc="-4" dirty="0">
                <a:latin typeface="cmr10"/>
                <a:cs typeface="cmr10"/>
              </a:rPr>
              <a:t> </a:t>
            </a:r>
            <a:r>
              <a:rPr sz="2250" spc="21" dirty="0">
                <a:latin typeface="cmr10"/>
                <a:cs typeface="cmr10"/>
              </a:rPr>
              <a:t>be</a:t>
            </a:r>
            <a:r>
              <a:rPr sz="2250" dirty="0">
                <a:latin typeface="cmr10"/>
                <a:cs typeface="cmr10"/>
              </a:rPr>
              <a:t> </a:t>
            </a:r>
            <a:r>
              <a:rPr sz="2250" spc="-7" dirty="0">
                <a:latin typeface="cmr10"/>
                <a:cs typeface="cmr10"/>
              </a:rPr>
              <a:t>the set</a:t>
            </a:r>
            <a:r>
              <a:rPr sz="2250" spc="-4" dirty="0">
                <a:latin typeface="cmr10"/>
                <a:cs typeface="cmr10"/>
              </a:rPr>
              <a:t> </a:t>
            </a:r>
            <a:r>
              <a:rPr sz="2250" spc="-7" dirty="0">
                <a:latin typeface="cmr10"/>
                <a:cs typeface="cmr10"/>
              </a:rPr>
              <a:t>of</a:t>
            </a:r>
            <a:r>
              <a:rPr sz="2250" spc="-4" dirty="0">
                <a:latin typeface="cmr10"/>
                <a:cs typeface="cmr10"/>
              </a:rPr>
              <a:t> </a:t>
            </a:r>
            <a:r>
              <a:rPr sz="2250" spc="-7" dirty="0">
                <a:latin typeface="cmr10"/>
                <a:cs typeface="cmr10"/>
              </a:rPr>
              <a:t>all</a:t>
            </a:r>
            <a:r>
              <a:rPr sz="2250" spc="-4" dirty="0">
                <a:latin typeface="cmr10"/>
                <a:cs typeface="cmr10"/>
              </a:rPr>
              <a:t> </a:t>
            </a:r>
            <a:r>
              <a:rPr sz="2250" dirty="0">
                <a:latin typeface="cmr10"/>
                <a:cs typeface="cmr10"/>
              </a:rPr>
              <a:t>possible</a:t>
            </a:r>
            <a:r>
              <a:rPr sz="2250" spc="-4" dirty="0">
                <a:latin typeface="cmr10"/>
                <a:cs typeface="cmr10"/>
              </a:rPr>
              <a:t> </a:t>
            </a:r>
            <a:r>
              <a:rPr sz="2250" spc="-7" dirty="0">
                <a:latin typeface="cmr10"/>
                <a:cs typeface="cmr10"/>
              </a:rPr>
              <a:t>states</a:t>
            </a:r>
            <a:r>
              <a:rPr sz="2250" dirty="0">
                <a:latin typeface="cmr10"/>
                <a:cs typeface="cmr10"/>
              </a:rPr>
              <a:t> </a:t>
            </a:r>
            <a:r>
              <a:rPr sz="2250" spc="-7" dirty="0">
                <a:latin typeface="cmr10"/>
                <a:cs typeface="cmr10"/>
              </a:rPr>
              <a:t>of x.</a:t>
            </a:r>
            <a:endParaRPr sz="2250" dirty="0">
              <a:latin typeface="cmr10"/>
              <a:cs typeface="cmr10"/>
            </a:endParaRPr>
          </a:p>
          <a:p>
            <a:pPr marL="321011" indent="-285740">
              <a:spcBef>
                <a:spcPts val="1547"/>
              </a:spcBef>
              <a:buChar char="•"/>
              <a:tabLst>
                <a:tab pos="321011" algn="l"/>
                <a:tab pos="321457" algn="l"/>
              </a:tabLst>
            </a:pPr>
            <a:r>
              <a:rPr lang="en-US" sz="2250" i="1" spc="-197" dirty="0">
                <a:latin typeface="DejaVu Serif"/>
                <a:cs typeface="DejaVu Serif"/>
              </a:rPr>
              <a:t>                                                              </a:t>
            </a:r>
            <a:r>
              <a:rPr sz="2250" spc="-11" dirty="0">
                <a:latin typeface="cmr10"/>
                <a:cs typeface="cmr10"/>
              </a:rPr>
              <a:t>Note</a:t>
            </a:r>
            <a:r>
              <a:rPr sz="2250" spc="-7" dirty="0">
                <a:latin typeface="cmr10"/>
                <a:cs typeface="cmr10"/>
              </a:rPr>
              <a:t> that</a:t>
            </a:r>
            <a:r>
              <a:rPr sz="2250" dirty="0">
                <a:latin typeface="cmr10"/>
                <a:cs typeface="cmr10"/>
              </a:rPr>
              <a:t> </a:t>
            </a:r>
            <a:r>
              <a:rPr sz="2250" spc="-39" dirty="0">
                <a:latin typeface="cmr10"/>
                <a:cs typeface="cmr10"/>
              </a:rPr>
              <a:t>we</a:t>
            </a:r>
            <a:r>
              <a:rPr sz="2250" spc="-4" dirty="0">
                <a:latin typeface="cmr10"/>
                <a:cs typeface="cmr10"/>
              </a:rPr>
              <a:t> </a:t>
            </a:r>
            <a:r>
              <a:rPr sz="2250" spc="-11" dirty="0">
                <a:latin typeface="cmr10"/>
                <a:cs typeface="cmr10"/>
              </a:rPr>
              <a:t>do</a:t>
            </a:r>
            <a:r>
              <a:rPr sz="2250" spc="-7" dirty="0">
                <a:latin typeface="cmr10"/>
                <a:cs typeface="cmr10"/>
              </a:rPr>
              <a:t> not</a:t>
            </a:r>
            <a:r>
              <a:rPr sz="2250" spc="-4" dirty="0">
                <a:latin typeface="cmr10"/>
                <a:cs typeface="cmr10"/>
              </a:rPr>
              <a:t> </a:t>
            </a:r>
            <a:r>
              <a:rPr sz="2250" spc="-11" dirty="0">
                <a:latin typeface="cmr10"/>
                <a:cs typeface="cmr10"/>
              </a:rPr>
              <a:t>require</a:t>
            </a:r>
            <a:r>
              <a:rPr lang="en-US" sz="2250" spc="-11" dirty="0">
                <a:latin typeface="cmr10"/>
                <a:cs typeface="cmr10"/>
              </a:rPr>
              <a:t>   </a:t>
            </a:r>
            <a:r>
              <a:rPr lang="en-US" sz="2250" spc="-4" dirty="0">
                <a:latin typeface="cmr10"/>
                <a:cs typeface="cmr10"/>
              </a:rPr>
              <a:t>                 </a:t>
            </a:r>
            <a:r>
              <a:rPr sz="2250" spc="-4" dirty="0">
                <a:latin typeface="cmr10"/>
                <a:cs typeface="cmr10"/>
              </a:rPr>
              <a:t>.</a:t>
            </a:r>
            <a:endParaRPr sz="2250" dirty="0">
              <a:latin typeface="cmr10"/>
              <a:cs typeface="cmr1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82266" y="4871369"/>
            <a:ext cx="7158930" cy="453502"/>
          </a:xfrm>
          <a:prstGeom prst="rect">
            <a:avLst/>
          </a:prstGeom>
        </p:spPr>
        <p:txBody>
          <a:bodyPr vert="horz" wrap="square" lIns="0" tIns="9823" rIns="0" bIns="0" rtlCol="0">
            <a:spAutoFit/>
          </a:bodyPr>
          <a:lstStyle/>
          <a:p>
            <a:pPr marL="26788">
              <a:spcBef>
                <a:spcPts val="77"/>
              </a:spcBef>
              <a:tabLst>
                <a:tab pos="4562015" algn="l"/>
                <a:tab pos="6988571" algn="l"/>
              </a:tabLst>
            </a:pPr>
            <a:r>
              <a:rPr sz="2531" spc="80" dirty="0">
                <a:latin typeface="Times New Roman"/>
                <a:cs typeface="Times New Roman"/>
              </a:rPr>
              <a:t>Example:</a:t>
            </a:r>
            <a:r>
              <a:rPr sz="2531" spc="225" dirty="0">
                <a:latin typeface="Times New Roman"/>
                <a:cs typeface="Times New Roman"/>
              </a:rPr>
              <a:t> </a:t>
            </a:r>
            <a:r>
              <a:rPr sz="2531" spc="67" dirty="0">
                <a:latin typeface="Times New Roman"/>
                <a:cs typeface="Times New Roman"/>
              </a:rPr>
              <a:t>uniform</a:t>
            </a:r>
            <a:r>
              <a:rPr sz="2531" spc="225" dirty="0">
                <a:latin typeface="Times New Roman"/>
                <a:cs typeface="Times New Roman"/>
              </a:rPr>
              <a:t> </a:t>
            </a:r>
            <a:r>
              <a:rPr sz="2531" spc="95" dirty="0">
                <a:latin typeface="Times New Roman"/>
                <a:cs typeface="Times New Roman"/>
              </a:rPr>
              <a:t>distribution:	</a:t>
            </a:r>
            <a:r>
              <a:rPr lang="en-US" sz="2531" spc="95" dirty="0">
                <a:latin typeface="Times New Roman"/>
                <a:cs typeface="Times New Roman"/>
              </a:rPr>
              <a:t>                         </a:t>
            </a:r>
            <a:r>
              <a:rPr sz="4324" spc="5" baseline="2710" dirty="0">
                <a:latin typeface="cmr10"/>
                <a:cs typeface="cmr10"/>
              </a:rPr>
              <a:t>.</a:t>
            </a:r>
            <a:endParaRPr sz="4324" baseline="2710" dirty="0">
              <a:latin typeface="cmr10"/>
              <a:cs typeface="cmr1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568C05A-CF30-461F-AFA4-BE71BA9E2E05}"/>
                  </a:ext>
                </a:extLst>
              </p:cNvPr>
              <p:cNvSpPr txBox="1"/>
              <p:nvPr/>
            </p:nvSpPr>
            <p:spPr>
              <a:xfrm>
                <a:off x="982266" y="2967577"/>
                <a:ext cx="2288767" cy="3462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50" i="1" smtClean="0">
                          <a:latin typeface="Cambria Math" panose="02040503050406030204" pitchFamily="18" charset="0"/>
                        </a:rPr>
                        <m:t>∀ </m:t>
                      </m:r>
                      <m:r>
                        <a:rPr lang="en-US" sz="225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5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sz="225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2250" i="1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25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25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endParaRPr lang="en-US" sz="225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568C05A-CF30-461F-AFA4-BE71BA9E2E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2266" y="2967577"/>
                <a:ext cx="2288767" cy="346249"/>
              </a:xfrm>
              <a:prstGeom prst="rect">
                <a:avLst/>
              </a:prstGeom>
              <a:blipFill>
                <a:blip r:embed="rId2"/>
                <a:stretch>
                  <a:fillRect l="-2198" t="-10714" r="-2198" b="-3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35A6088-F67A-4C4E-B7D5-152BE2833CA1}"/>
                  </a:ext>
                </a:extLst>
              </p:cNvPr>
              <p:cNvSpPr txBox="1"/>
              <p:nvPr/>
            </p:nvSpPr>
            <p:spPr>
              <a:xfrm>
                <a:off x="6710741" y="2908737"/>
                <a:ext cx="1224822" cy="3462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5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25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5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≤1</m:t>
                      </m:r>
                    </m:oMath>
                  </m:oMathPara>
                </a14:m>
                <a:endParaRPr lang="en-US" sz="225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35A6088-F67A-4C4E-B7D5-152BE2833C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0741" y="2908737"/>
                <a:ext cx="1224822" cy="346249"/>
              </a:xfrm>
              <a:prstGeom prst="rect">
                <a:avLst/>
              </a:prstGeom>
              <a:blipFill>
                <a:blip r:embed="rId3"/>
                <a:stretch>
                  <a:fillRect l="-6186" t="-7143" r="-4124" b="-3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2B84F5C-DA21-4B8B-9485-9D2665CB05E5}"/>
                  </a:ext>
                </a:extLst>
              </p:cNvPr>
              <p:cNvSpPr txBox="1"/>
              <p:nvPr/>
            </p:nvSpPr>
            <p:spPr>
              <a:xfrm>
                <a:off x="982266" y="3778200"/>
                <a:ext cx="1769267" cy="9081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50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5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𝑑𝑥</m:t>
                          </m:r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nary>
                    </m:oMath>
                  </m:oMathPara>
                </a14:m>
                <a:endParaRPr lang="en-US" sz="225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2B84F5C-DA21-4B8B-9485-9D2665CB05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2266" y="3778200"/>
                <a:ext cx="1769267" cy="908134"/>
              </a:xfrm>
              <a:prstGeom prst="rect">
                <a:avLst/>
              </a:prstGeom>
              <a:blipFill>
                <a:blip r:embed="rId4"/>
                <a:stretch>
                  <a:fillRect l="-66667" t="-154795" r="-2837" b="-2150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91DCA1C-6915-407F-BBEA-E9D4A80A15E7}"/>
                  </a:ext>
                </a:extLst>
              </p:cNvPr>
              <p:cNvSpPr txBox="1"/>
              <p:nvPr/>
            </p:nvSpPr>
            <p:spPr>
              <a:xfrm>
                <a:off x="5482828" y="4772903"/>
                <a:ext cx="2303772" cy="6504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50" i="1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en-US" sz="22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sz="225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2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</m:oMath>
                  </m:oMathPara>
                </a14:m>
                <a:endParaRPr lang="en-US" sz="225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91DCA1C-6915-407F-BBEA-E9D4A80A15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2828" y="4772903"/>
                <a:ext cx="2303772" cy="650434"/>
              </a:xfrm>
              <a:prstGeom prst="rect">
                <a:avLst/>
              </a:prstGeom>
              <a:blipFill>
                <a:blip r:embed="rId5"/>
                <a:stretch>
                  <a:fillRect l="-1657" t="-1923" r="-1105"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1010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197" dirty="0"/>
              <a:t>Information</a:t>
            </a:r>
            <a:r>
              <a:rPr spc="415" dirty="0"/>
              <a:t> </a:t>
            </a:r>
            <a:r>
              <a:rPr spc="236" dirty="0"/>
              <a:t>Theory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-2009207" y="1861743"/>
            <a:ext cx="5758309" cy="2540854"/>
          </a:xfrm>
          <a:prstGeom prst="rect">
            <a:avLst/>
          </a:prstGeom>
        </p:spPr>
        <p:txBody>
          <a:bodyPr vert="horz" wrap="square" lIns="0" tIns="135285" rIns="0" bIns="0" rtlCol="0">
            <a:spAutoFit/>
          </a:bodyPr>
          <a:lstStyle/>
          <a:p>
            <a:pPr marL="2813644">
              <a:spcBef>
                <a:spcPts val="1065"/>
              </a:spcBef>
            </a:pPr>
            <a:r>
              <a:rPr sz="2531" spc="80" dirty="0">
                <a:latin typeface="Times New Roman"/>
                <a:cs typeface="Times New Roman"/>
              </a:rPr>
              <a:t>Information:</a:t>
            </a:r>
            <a:endParaRPr sz="2531" dirty="0">
              <a:latin typeface="Times New Roman"/>
              <a:cs typeface="Times New Roman"/>
            </a:endParaRPr>
          </a:p>
          <a:p>
            <a:pPr marL="2809180">
              <a:spcBef>
                <a:spcPts val="2187"/>
              </a:spcBef>
            </a:pPr>
            <a:r>
              <a:rPr sz="2531" spc="98" dirty="0">
                <a:latin typeface="Times New Roman"/>
                <a:cs typeface="Times New Roman"/>
              </a:rPr>
              <a:t>Entropy:</a:t>
            </a:r>
            <a:endParaRPr lang="en-US" sz="2531" spc="98" dirty="0">
              <a:latin typeface="Times New Roman"/>
              <a:cs typeface="Times New Roman"/>
            </a:endParaRPr>
          </a:p>
          <a:p>
            <a:pPr marL="2809180">
              <a:spcBef>
                <a:spcPts val="2187"/>
              </a:spcBef>
            </a:pPr>
            <a:r>
              <a:rPr lang="en-US" sz="2531" spc="98" dirty="0">
                <a:latin typeface="Times New Roman"/>
                <a:cs typeface="Times New Roman"/>
              </a:rPr>
              <a:t>Cross-Entropy</a:t>
            </a:r>
          </a:p>
          <a:p>
            <a:pPr marL="2809180">
              <a:spcBef>
                <a:spcPts val="2187"/>
              </a:spcBef>
            </a:pPr>
            <a:endParaRPr sz="2531" dirty="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704680" y="5464208"/>
            <a:ext cx="1318914" cy="331363"/>
          </a:xfrm>
          <a:prstGeom prst="rect">
            <a:avLst/>
          </a:prstGeom>
        </p:spPr>
        <p:txBody>
          <a:bodyPr vert="horz" wrap="square" lIns="0" tIns="12055" rIns="0" bIns="0" rtlCol="0">
            <a:spAutoFit/>
          </a:bodyPr>
          <a:lstStyle/>
          <a:p>
            <a:pPr marL="8929">
              <a:spcBef>
                <a:spcPts val="95"/>
              </a:spcBef>
              <a:tabLst>
                <a:tab pos="568354" algn="l"/>
                <a:tab pos="1139388" algn="l"/>
              </a:tabLst>
            </a:pPr>
            <a:r>
              <a:rPr sz="2074" spc="-967" dirty="0">
                <a:latin typeface="MS Gothic"/>
                <a:cs typeface="MS Gothic"/>
              </a:rPr>
              <a:t>	</a:t>
            </a:r>
            <a:endParaRPr sz="2074" dirty="0">
              <a:latin typeface="MS Gothic"/>
              <a:cs typeface="MS Gothic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B537E42-A37D-4632-9757-5E425A756CA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183783" y="2079049"/>
            <a:ext cx="3077766" cy="4189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66E46E9-0179-4F55-B0B6-B3EFF93232C1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194812" y="2734132"/>
            <a:ext cx="6841815" cy="4189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4384CB-EE55-2446-8D96-484C461D9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501" y="3918359"/>
            <a:ext cx="8534997" cy="24147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73B71A-219E-AB45-ACB8-9B1CCA34C4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8213" y="3301643"/>
            <a:ext cx="4503166" cy="66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257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037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63"/>
              </a:spcBef>
            </a:pPr>
            <a:r>
              <a:rPr sz="4394" spc="193" dirty="0"/>
              <a:t>Entropy</a:t>
            </a:r>
            <a:r>
              <a:rPr sz="4394" spc="358" dirty="0"/>
              <a:t> </a:t>
            </a:r>
            <a:r>
              <a:rPr sz="4394" spc="-67" dirty="0"/>
              <a:t>of</a:t>
            </a:r>
            <a:r>
              <a:rPr sz="4394" spc="358" dirty="0"/>
              <a:t> </a:t>
            </a:r>
            <a:r>
              <a:rPr sz="4394" spc="243" dirty="0"/>
              <a:t>a</a:t>
            </a:r>
            <a:r>
              <a:rPr sz="4394" spc="362" dirty="0"/>
              <a:t> </a:t>
            </a:r>
            <a:r>
              <a:rPr sz="4394" spc="95" dirty="0"/>
              <a:t>Bernoulli</a:t>
            </a:r>
            <a:r>
              <a:rPr sz="4394" spc="358" dirty="0"/>
              <a:t> </a:t>
            </a:r>
            <a:r>
              <a:rPr sz="4394" spc="88" dirty="0"/>
              <a:t>Variable</a:t>
            </a:r>
            <a:endParaRPr sz="4394"/>
          </a:p>
        </p:txBody>
      </p:sp>
      <p:grpSp>
        <p:nvGrpSpPr>
          <p:cNvPr id="3" name="object 3"/>
          <p:cNvGrpSpPr/>
          <p:nvPr/>
        </p:nvGrpSpPr>
        <p:grpSpPr>
          <a:xfrm>
            <a:off x="1268854" y="1836619"/>
            <a:ext cx="6681639" cy="3463826"/>
            <a:chOff x="1804592" y="2612080"/>
            <a:chExt cx="9502775" cy="4926330"/>
          </a:xfrm>
        </p:grpSpPr>
        <p:sp>
          <p:nvSpPr>
            <p:cNvPr id="4" name="object 4"/>
            <p:cNvSpPr/>
            <p:nvPr/>
          </p:nvSpPr>
          <p:spPr>
            <a:xfrm>
              <a:off x="1824168" y="2680001"/>
              <a:ext cx="9453880" cy="4838700"/>
            </a:xfrm>
            <a:custGeom>
              <a:avLst/>
              <a:gdLst/>
              <a:ahLst/>
              <a:cxnLst/>
              <a:rect l="l" t="t" r="r" b="b"/>
              <a:pathLst>
                <a:path w="9453880" h="4838700">
                  <a:moveTo>
                    <a:pt x="0" y="4838421"/>
                  </a:moveTo>
                  <a:lnTo>
                    <a:pt x="28389" y="4695847"/>
                  </a:lnTo>
                  <a:lnTo>
                    <a:pt x="75704" y="4513141"/>
                  </a:lnTo>
                  <a:lnTo>
                    <a:pt x="141945" y="4294716"/>
                  </a:lnTo>
                  <a:lnTo>
                    <a:pt x="217650" y="4074023"/>
                  </a:lnTo>
                  <a:lnTo>
                    <a:pt x="312280" y="3826019"/>
                  </a:lnTo>
                  <a:lnTo>
                    <a:pt x="416374" y="3578652"/>
                  </a:lnTo>
                  <a:lnTo>
                    <a:pt x="529930" y="3331786"/>
                  </a:lnTo>
                  <a:lnTo>
                    <a:pt x="652950" y="3085856"/>
                  </a:lnTo>
                  <a:lnTo>
                    <a:pt x="785433" y="2841577"/>
                  </a:lnTo>
                  <a:lnTo>
                    <a:pt x="917915" y="2615356"/>
                  </a:lnTo>
                  <a:lnTo>
                    <a:pt x="1059861" y="2390316"/>
                  </a:lnTo>
                  <a:lnTo>
                    <a:pt x="1201807" y="2181112"/>
                  </a:lnTo>
                  <a:lnTo>
                    <a:pt x="1353216" y="1973575"/>
                  </a:lnTo>
                  <a:lnTo>
                    <a:pt x="1504625" y="1780647"/>
                  </a:lnTo>
                  <a:lnTo>
                    <a:pt x="1656034" y="1601104"/>
                  </a:lnTo>
                  <a:lnTo>
                    <a:pt x="1816905" y="1423900"/>
                  </a:lnTo>
                  <a:lnTo>
                    <a:pt x="1977777" y="1259712"/>
                  </a:lnTo>
                  <a:lnTo>
                    <a:pt x="2138649" y="1107741"/>
                  </a:lnTo>
                  <a:lnTo>
                    <a:pt x="2299521" y="967313"/>
                  </a:lnTo>
                  <a:lnTo>
                    <a:pt x="2460393" y="837856"/>
                  </a:lnTo>
                  <a:lnTo>
                    <a:pt x="2630728" y="712214"/>
                  </a:lnTo>
                  <a:lnTo>
                    <a:pt x="2801063" y="597849"/>
                  </a:lnTo>
                  <a:lnTo>
                    <a:pt x="2971398" y="494338"/>
                  </a:lnTo>
                  <a:lnTo>
                    <a:pt x="3141733" y="401337"/>
                  </a:lnTo>
                  <a:lnTo>
                    <a:pt x="3312068" y="318536"/>
                  </a:lnTo>
                  <a:lnTo>
                    <a:pt x="3482402" y="245681"/>
                  </a:lnTo>
                  <a:lnTo>
                    <a:pt x="3652737" y="182556"/>
                  </a:lnTo>
                  <a:lnTo>
                    <a:pt x="3823072" y="128974"/>
                  </a:lnTo>
                  <a:lnTo>
                    <a:pt x="3993407" y="84790"/>
                  </a:lnTo>
                  <a:lnTo>
                    <a:pt x="4163742" y="49881"/>
                  </a:lnTo>
                  <a:lnTo>
                    <a:pt x="4334077" y="24155"/>
                  </a:lnTo>
                  <a:lnTo>
                    <a:pt x="4504412" y="7541"/>
                  </a:lnTo>
                  <a:lnTo>
                    <a:pt x="4674747" y="0"/>
                  </a:lnTo>
                  <a:lnTo>
                    <a:pt x="4845082" y="1507"/>
                  </a:lnTo>
                  <a:lnTo>
                    <a:pt x="5015417" y="12072"/>
                  </a:lnTo>
                  <a:lnTo>
                    <a:pt x="5185752" y="31716"/>
                  </a:lnTo>
                  <a:lnTo>
                    <a:pt x="5356087" y="60493"/>
                  </a:lnTo>
                  <a:lnTo>
                    <a:pt x="5526422" y="98483"/>
                  </a:lnTo>
                  <a:lnTo>
                    <a:pt x="5696756" y="145784"/>
                  </a:lnTo>
                  <a:lnTo>
                    <a:pt x="5867091" y="202530"/>
                  </a:lnTo>
                  <a:lnTo>
                    <a:pt x="6037426" y="268877"/>
                  </a:lnTo>
                  <a:lnTo>
                    <a:pt x="6207761" y="345022"/>
                  </a:lnTo>
                  <a:lnTo>
                    <a:pt x="6378096" y="431190"/>
                  </a:lnTo>
                  <a:lnTo>
                    <a:pt x="6548431" y="527660"/>
                  </a:lnTo>
                  <a:lnTo>
                    <a:pt x="6709303" y="628513"/>
                  </a:lnTo>
                  <a:lnTo>
                    <a:pt x="6870175" y="739146"/>
                  </a:lnTo>
                  <a:lnTo>
                    <a:pt x="7031047" y="859929"/>
                  </a:lnTo>
                  <a:lnTo>
                    <a:pt x="7191919" y="991280"/>
                  </a:lnTo>
                  <a:lnTo>
                    <a:pt x="7352790" y="1133701"/>
                  </a:lnTo>
                  <a:lnTo>
                    <a:pt x="7513662" y="1287779"/>
                  </a:lnTo>
                  <a:lnTo>
                    <a:pt x="7674534" y="1454200"/>
                  </a:lnTo>
                  <a:lnTo>
                    <a:pt x="7835406" y="1633797"/>
                  </a:lnTo>
                  <a:lnTo>
                    <a:pt x="7986815" y="1815768"/>
                  </a:lnTo>
                  <a:lnTo>
                    <a:pt x="8138224" y="2011334"/>
                  </a:lnTo>
                  <a:lnTo>
                    <a:pt x="8289633" y="2221771"/>
                  </a:lnTo>
                  <a:lnTo>
                    <a:pt x="8431578" y="2433997"/>
                  </a:lnTo>
                  <a:lnTo>
                    <a:pt x="8573524" y="2662443"/>
                  </a:lnTo>
                  <a:lnTo>
                    <a:pt x="8706007" y="2892306"/>
                  </a:lnTo>
                  <a:lnTo>
                    <a:pt x="8829027" y="3122407"/>
                  </a:lnTo>
                  <a:lnTo>
                    <a:pt x="8952046" y="3371493"/>
                  </a:lnTo>
                  <a:lnTo>
                    <a:pt x="9065603" y="3621973"/>
                  </a:lnTo>
                  <a:lnTo>
                    <a:pt x="9169696" y="3873625"/>
                  </a:lnTo>
                  <a:lnTo>
                    <a:pt x="9264327" y="4127007"/>
                  </a:lnTo>
                  <a:lnTo>
                    <a:pt x="9340031" y="4354131"/>
                  </a:lnTo>
                  <a:lnTo>
                    <a:pt x="9396810" y="4547251"/>
                  </a:lnTo>
                  <a:lnTo>
                    <a:pt x="9444125" y="4737703"/>
                  </a:lnTo>
                  <a:lnTo>
                    <a:pt x="9453588" y="4838421"/>
                  </a:lnTo>
                </a:path>
              </a:pathLst>
            </a:custGeom>
            <a:ln w="39152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" name="object 5"/>
            <p:cNvSpPr/>
            <p:nvPr/>
          </p:nvSpPr>
          <p:spPr>
            <a:xfrm>
              <a:off x="1824168" y="2631658"/>
              <a:ext cx="9463405" cy="4886960"/>
            </a:xfrm>
            <a:custGeom>
              <a:avLst/>
              <a:gdLst/>
              <a:ahLst/>
              <a:cxnLst/>
              <a:rect l="l" t="t" r="r" b="b"/>
              <a:pathLst>
                <a:path w="9463405" h="4886959">
                  <a:moveTo>
                    <a:pt x="0" y="0"/>
                  </a:moveTo>
                  <a:lnTo>
                    <a:pt x="9463051" y="0"/>
                  </a:lnTo>
                </a:path>
                <a:path w="9463405" h="4886959">
                  <a:moveTo>
                    <a:pt x="9463051" y="4886764"/>
                  </a:moveTo>
                  <a:lnTo>
                    <a:pt x="9463051" y="0"/>
                  </a:lnTo>
                </a:path>
                <a:path w="9463405" h="4886959">
                  <a:moveTo>
                    <a:pt x="0" y="4886764"/>
                  </a:moveTo>
                  <a:lnTo>
                    <a:pt x="9463051" y="4886764"/>
                  </a:lnTo>
                </a:path>
                <a:path w="9463405" h="4886959">
                  <a:moveTo>
                    <a:pt x="0" y="4886764"/>
                  </a:moveTo>
                  <a:lnTo>
                    <a:pt x="0" y="0"/>
                  </a:lnTo>
                </a:path>
              </a:pathLst>
            </a:custGeom>
            <a:ln w="3914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6" name="object 6"/>
            <p:cNvSpPr/>
            <p:nvPr/>
          </p:nvSpPr>
          <p:spPr>
            <a:xfrm>
              <a:off x="1824168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7" name="object 7"/>
            <p:cNvSpPr/>
            <p:nvPr/>
          </p:nvSpPr>
          <p:spPr>
            <a:xfrm>
              <a:off x="1824168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156627"/>
                  </a:moveTo>
                  <a:lnTo>
                    <a:pt x="0" y="0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8" name="object 8"/>
            <p:cNvSpPr/>
            <p:nvPr/>
          </p:nvSpPr>
          <p:spPr>
            <a:xfrm>
              <a:off x="1824168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9" name="object 9"/>
            <p:cNvSpPr/>
            <p:nvPr/>
          </p:nvSpPr>
          <p:spPr>
            <a:xfrm>
              <a:off x="1824168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0" name="object 10"/>
            <p:cNvSpPr/>
            <p:nvPr/>
          </p:nvSpPr>
          <p:spPr>
            <a:xfrm>
              <a:off x="3716778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1" name="object 11"/>
            <p:cNvSpPr/>
            <p:nvPr/>
          </p:nvSpPr>
          <p:spPr>
            <a:xfrm>
              <a:off x="3716778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156627"/>
                  </a:moveTo>
                  <a:lnTo>
                    <a:pt x="0" y="0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2" name="object 12"/>
            <p:cNvSpPr/>
            <p:nvPr/>
          </p:nvSpPr>
          <p:spPr>
            <a:xfrm>
              <a:off x="3716778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3" name="object 13"/>
            <p:cNvSpPr/>
            <p:nvPr/>
          </p:nvSpPr>
          <p:spPr>
            <a:xfrm>
              <a:off x="3716778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4" name="object 14"/>
            <p:cNvSpPr/>
            <p:nvPr/>
          </p:nvSpPr>
          <p:spPr>
            <a:xfrm>
              <a:off x="5609389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5" name="object 15"/>
            <p:cNvSpPr/>
            <p:nvPr/>
          </p:nvSpPr>
          <p:spPr>
            <a:xfrm>
              <a:off x="5609389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156627"/>
                  </a:moveTo>
                  <a:lnTo>
                    <a:pt x="0" y="0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6" name="object 16"/>
            <p:cNvSpPr/>
            <p:nvPr/>
          </p:nvSpPr>
          <p:spPr>
            <a:xfrm>
              <a:off x="5609389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7" name="object 17"/>
            <p:cNvSpPr/>
            <p:nvPr/>
          </p:nvSpPr>
          <p:spPr>
            <a:xfrm>
              <a:off x="5609389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8" name="object 18"/>
            <p:cNvSpPr/>
            <p:nvPr/>
          </p:nvSpPr>
          <p:spPr>
            <a:xfrm>
              <a:off x="7501999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19" name="object 19"/>
            <p:cNvSpPr/>
            <p:nvPr/>
          </p:nvSpPr>
          <p:spPr>
            <a:xfrm>
              <a:off x="7501999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156627"/>
                  </a:moveTo>
                  <a:lnTo>
                    <a:pt x="0" y="0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0" name="object 20"/>
            <p:cNvSpPr/>
            <p:nvPr/>
          </p:nvSpPr>
          <p:spPr>
            <a:xfrm>
              <a:off x="7501999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1" name="object 21"/>
            <p:cNvSpPr/>
            <p:nvPr/>
          </p:nvSpPr>
          <p:spPr>
            <a:xfrm>
              <a:off x="7501999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2" name="object 22"/>
            <p:cNvSpPr/>
            <p:nvPr/>
          </p:nvSpPr>
          <p:spPr>
            <a:xfrm>
              <a:off x="9394609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3" name="object 23"/>
            <p:cNvSpPr/>
            <p:nvPr/>
          </p:nvSpPr>
          <p:spPr>
            <a:xfrm>
              <a:off x="9394609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156627"/>
                  </a:moveTo>
                  <a:lnTo>
                    <a:pt x="0" y="0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4" name="object 24"/>
            <p:cNvSpPr/>
            <p:nvPr/>
          </p:nvSpPr>
          <p:spPr>
            <a:xfrm>
              <a:off x="9394609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5" name="object 25"/>
            <p:cNvSpPr/>
            <p:nvPr/>
          </p:nvSpPr>
          <p:spPr>
            <a:xfrm>
              <a:off x="9394609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6" name="object 26"/>
            <p:cNvSpPr/>
            <p:nvPr/>
          </p:nvSpPr>
          <p:spPr>
            <a:xfrm>
              <a:off x="11287219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7" name="object 27"/>
            <p:cNvSpPr/>
            <p:nvPr/>
          </p:nvSpPr>
          <p:spPr>
            <a:xfrm>
              <a:off x="11287219" y="7361796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5">
                  <a:moveTo>
                    <a:pt x="0" y="156627"/>
                  </a:moveTo>
                  <a:lnTo>
                    <a:pt x="0" y="0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8" name="object 28"/>
            <p:cNvSpPr/>
            <p:nvPr/>
          </p:nvSpPr>
          <p:spPr>
            <a:xfrm>
              <a:off x="11287219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29" name="object 29"/>
            <p:cNvSpPr/>
            <p:nvPr/>
          </p:nvSpPr>
          <p:spPr>
            <a:xfrm>
              <a:off x="11287219" y="2631658"/>
              <a:ext cx="0" cy="156845"/>
            </a:xfrm>
            <a:custGeom>
              <a:avLst/>
              <a:gdLst/>
              <a:ahLst/>
              <a:cxnLst/>
              <a:rect l="l" t="t" r="r" b="b"/>
              <a:pathLst>
                <a:path h="156844">
                  <a:moveTo>
                    <a:pt x="0" y="0"/>
                  </a:moveTo>
                  <a:lnTo>
                    <a:pt x="0" y="156627"/>
                  </a:lnTo>
                </a:path>
              </a:pathLst>
            </a:custGeom>
            <a:ln w="195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0" name="object 30"/>
            <p:cNvSpPr/>
            <p:nvPr/>
          </p:nvSpPr>
          <p:spPr>
            <a:xfrm>
              <a:off x="1824168" y="7518423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1" name="object 31"/>
            <p:cNvSpPr/>
            <p:nvPr/>
          </p:nvSpPr>
          <p:spPr>
            <a:xfrm>
              <a:off x="1824168" y="7518423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0" y="0"/>
                  </a:moveTo>
                  <a:lnTo>
                    <a:pt x="156543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2" name="object 32"/>
            <p:cNvSpPr/>
            <p:nvPr/>
          </p:nvSpPr>
          <p:spPr>
            <a:xfrm>
              <a:off x="11130676" y="7518423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3" name="object 33"/>
            <p:cNvSpPr/>
            <p:nvPr/>
          </p:nvSpPr>
          <p:spPr>
            <a:xfrm>
              <a:off x="11130676" y="7518423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4" name="object 34"/>
            <p:cNvSpPr/>
            <p:nvPr/>
          </p:nvSpPr>
          <p:spPr>
            <a:xfrm>
              <a:off x="1824168" y="6820314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5" name="object 35"/>
            <p:cNvSpPr/>
            <p:nvPr/>
          </p:nvSpPr>
          <p:spPr>
            <a:xfrm>
              <a:off x="1824168" y="6820314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0" y="0"/>
                  </a:moveTo>
                  <a:lnTo>
                    <a:pt x="156543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6" name="object 36"/>
            <p:cNvSpPr/>
            <p:nvPr/>
          </p:nvSpPr>
          <p:spPr>
            <a:xfrm>
              <a:off x="11130676" y="6820314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7" name="object 37"/>
            <p:cNvSpPr/>
            <p:nvPr/>
          </p:nvSpPr>
          <p:spPr>
            <a:xfrm>
              <a:off x="11130676" y="6820314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8" name="object 38"/>
            <p:cNvSpPr/>
            <p:nvPr/>
          </p:nvSpPr>
          <p:spPr>
            <a:xfrm>
              <a:off x="1824168" y="6122204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39" name="object 39"/>
            <p:cNvSpPr/>
            <p:nvPr/>
          </p:nvSpPr>
          <p:spPr>
            <a:xfrm>
              <a:off x="1824168" y="6122204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0" y="0"/>
                  </a:moveTo>
                  <a:lnTo>
                    <a:pt x="156543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0" name="object 40"/>
            <p:cNvSpPr/>
            <p:nvPr/>
          </p:nvSpPr>
          <p:spPr>
            <a:xfrm>
              <a:off x="11130676" y="6122204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1" name="object 41"/>
            <p:cNvSpPr/>
            <p:nvPr/>
          </p:nvSpPr>
          <p:spPr>
            <a:xfrm>
              <a:off x="11130676" y="6122204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2" name="object 42"/>
            <p:cNvSpPr/>
            <p:nvPr/>
          </p:nvSpPr>
          <p:spPr>
            <a:xfrm>
              <a:off x="1824168" y="5424095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3" name="object 43"/>
            <p:cNvSpPr/>
            <p:nvPr/>
          </p:nvSpPr>
          <p:spPr>
            <a:xfrm>
              <a:off x="1824168" y="5424095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0" y="0"/>
                  </a:moveTo>
                  <a:lnTo>
                    <a:pt x="156543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4" name="object 44"/>
            <p:cNvSpPr/>
            <p:nvPr/>
          </p:nvSpPr>
          <p:spPr>
            <a:xfrm>
              <a:off x="11130676" y="5424095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5" name="object 45"/>
            <p:cNvSpPr/>
            <p:nvPr/>
          </p:nvSpPr>
          <p:spPr>
            <a:xfrm>
              <a:off x="11130676" y="5424095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6" name="object 46"/>
            <p:cNvSpPr/>
            <p:nvPr/>
          </p:nvSpPr>
          <p:spPr>
            <a:xfrm>
              <a:off x="1824168" y="4725986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7" name="object 47"/>
            <p:cNvSpPr/>
            <p:nvPr/>
          </p:nvSpPr>
          <p:spPr>
            <a:xfrm>
              <a:off x="1824168" y="4725986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0" y="0"/>
                  </a:moveTo>
                  <a:lnTo>
                    <a:pt x="156543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8" name="object 48"/>
            <p:cNvSpPr/>
            <p:nvPr/>
          </p:nvSpPr>
          <p:spPr>
            <a:xfrm>
              <a:off x="11130676" y="4725986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49" name="object 49"/>
            <p:cNvSpPr/>
            <p:nvPr/>
          </p:nvSpPr>
          <p:spPr>
            <a:xfrm>
              <a:off x="11130676" y="4725986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0" name="object 50"/>
            <p:cNvSpPr/>
            <p:nvPr/>
          </p:nvSpPr>
          <p:spPr>
            <a:xfrm>
              <a:off x="1824168" y="4027875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1" name="object 51"/>
            <p:cNvSpPr/>
            <p:nvPr/>
          </p:nvSpPr>
          <p:spPr>
            <a:xfrm>
              <a:off x="1824168" y="4027875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0" y="0"/>
                  </a:moveTo>
                  <a:lnTo>
                    <a:pt x="156543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2" name="object 52"/>
            <p:cNvSpPr/>
            <p:nvPr/>
          </p:nvSpPr>
          <p:spPr>
            <a:xfrm>
              <a:off x="11130676" y="4027875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3" name="object 53"/>
            <p:cNvSpPr/>
            <p:nvPr/>
          </p:nvSpPr>
          <p:spPr>
            <a:xfrm>
              <a:off x="11130676" y="4027875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4" name="object 54"/>
            <p:cNvSpPr/>
            <p:nvPr/>
          </p:nvSpPr>
          <p:spPr>
            <a:xfrm>
              <a:off x="1824168" y="3329768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5" name="object 55"/>
            <p:cNvSpPr/>
            <p:nvPr/>
          </p:nvSpPr>
          <p:spPr>
            <a:xfrm>
              <a:off x="1824168" y="3329768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0" y="0"/>
                  </a:moveTo>
                  <a:lnTo>
                    <a:pt x="156543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6" name="object 56"/>
            <p:cNvSpPr/>
            <p:nvPr/>
          </p:nvSpPr>
          <p:spPr>
            <a:xfrm>
              <a:off x="11130676" y="3329768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7" name="object 57"/>
            <p:cNvSpPr/>
            <p:nvPr/>
          </p:nvSpPr>
          <p:spPr>
            <a:xfrm>
              <a:off x="11130676" y="3329768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8" name="object 58"/>
            <p:cNvSpPr/>
            <p:nvPr/>
          </p:nvSpPr>
          <p:spPr>
            <a:xfrm>
              <a:off x="1824168" y="2631658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59" name="object 59"/>
            <p:cNvSpPr/>
            <p:nvPr/>
          </p:nvSpPr>
          <p:spPr>
            <a:xfrm>
              <a:off x="1824168" y="2631658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4">
                  <a:moveTo>
                    <a:pt x="0" y="0"/>
                  </a:moveTo>
                  <a:lnTo>
                    <a:pt x="156543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60" name="object 60"/>
            <p:cNvSpPr/>
            <p:nvPr/>
          </p:nvSpPr>
          <p:spPr>
            <a:xfrm>
              <a:off x="11130676" y="2631658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266"/>
            </a:p>
          </p:txBody>
        </p:sp>
        <p:sp>
          <p:nvSpPr>
            <p:cNvPr id="61" name="object 61"/>
            <p:cNvSpPr/>
            <p:nvPr/>
          </p:nvSpPr>
          <p:spPr>
            <a:xfrm>
              <a:off x="11130676" y="2631658"/>
              <a:ext cx="156845" cy="0"/>
            </a:xfrm>
            <a:custGeom>
              <a:avLst/>
              <a:gdLst/>
              <a:ahLst/>
              <a:cxnLst/>
              <a:rect l="l" t="t" r="r" b="b"/>
              <a:pathLst>
                <a:path w="156845">
                  <a:moveTo>
                    <a:pt x="156543" y="0"/>
                  </a:moveTo>
                  <a:lnTo>
                    <a:pt x="0" y="0"/>
                  </a:lnTo>
                </a:path>
              </a:pathLst>
            </a:custGeom>
            <a:ln w="1957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266"/>
            </a:p>
          </p:txBody>
        </p:sp>
      </p:grpSp>
      <p:sp>
        <p:nvSpPr>
          <p:cNvPr id="62" name="object 62"/>
          <p:cNvSpPr txBox="1"/>
          <p:nvPr/>
        </p:nvSpPr>
        <p:spPr>
          <a:xfrm>
            <a:off x="1124811" y="5320541"/>
            <a:ext cx="315664" cy="274605"/>
          </a:xfrm>
          <a:prstGeom prst="rect">
            <a:avLst/>
          </a:prstGeom>
        </p:spPr>
        <p:txBody>
          <a:bodyPr vert="horz" wrap="square" lIns="0" tIns="9376" rIns="0" bIns="0" rtlCol="0">
            <a:spAutoFit/>
          </a:bodyPr>
          <a:lstStyle/>
          <a:p>
            <a:pPr marL="8929">
              <a:spcBef>
                <a:spcPts val="74"/>
              </a:spcBef>
            </a:pPr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0</a:t>
            </a:r>
            <a:endParaRPr sz="1723">
              <a:latin typeface="Century"/>
              <a:cs typeface="Century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2455552" y="5320541"/>
            <a:ext cx="315664" cy="274605"/>
          </a:xfrm>
          <a:prstGeom prst="rect">
            <a:avLst/>
          </a:prstGeom>
        </p:spPr>
        <p:txBody>
          <a:bodyPr vert="horz" wrap="square" lIns="0" tIns="9376" rIns="0" bIns="0" rtlCol="0">
            <a:spAutoFit/>
          </a:bodyPr>
          <a:lstStyle/>
          <a:p>
            <a:pPr marL="8929">
              <a:spcBef>
                <a:spcPts val="74"/>
              </a:spcBef>
            </a:pPr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2</a:t>
            </a:r>
            <a:endParaRPr sz="1723">
              <a:latin typeface="Century"/>
              <a:cs typeface="Century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3786295" y="5320541"/>
            <a:ext cx="315664" cy="274605"/>
          </a:xfrm>
          <a:prstGeom prst="rect">
            <a:avLst/>
          </a:prstGeom>
        </p:spPr>
        <p:txBody>
          <a:bodyPr vert="horz" wrap="square" lIns="0" tIns="9376" rIns="0" bIns="0" rtlCol="0">
            <a:spAutoFit/>
          </a:bodyPr>
          <a:lstStyle/>
          <a:p>
            <a:pPr marL="8929">
              <a:spcBef>
                <a:spcPts val="74"/>
              </a:spcBef>
            </a:pPr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4</a:t>
            </a:r>
            <a:endParaRPr sz="1723">
              <a:latin typeface="Century"/>
              <a:cs typeface="Century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5117036" y="5320541"/>
            <a:ext cx="2977158" cy="637845"/>
          </a:xfrm>
          <a:prstGeom prst="rect">
            <a:avLst/>
          </a:prstGeom>
        </p:spPr>
        <p:txBody>
          <a:bodyPr vert="horz" wrap="square" lIns="0" tIns="9376" rIns="0" bIns="0" rtlCol="0">
            <a:spAutoFit/>
          </a:bodyPr>
          <a:lstStyle/>
          <a:p>
            <a:pPr marL="8929">
              <a:lnSpc>
                <a:spcPts val="1951"/>
              </a:lnSpc>
              <a:spcBef>
                <a:spcPts val="74"/>
              </a:spcBef>
              <a:tabLst>
                <a:tab pos="1339406" algn="l"/>
                <a:tab pos="2669882" algn="l"/>
              </a:tabLst>
            </a:pPr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6	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8	1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0</a:t>
            </a:r>
            <a:endParaRPr sz="1723">
              <a:latin typeface="Century"/>
              <a:cs typeface="Century"/>
            </a:endParaRPr>
          </a:p>
          <a:p>
            <a:pPr marL="44200">
              <a:lnSpc>
                <a:spcPts val="2921"/>
              </a:lnSpc>
            </a:pPr>
            <a:r>
              <a:rPr sz="2531" spc="56" dirty="0">
                <a:latin typeface="Times New Roman"/>
                <a:cs typeface="Times New Roman"/>
              </a:rPr>
              <a:t>Bernoulli</a:t>
            </a:r>
            <a:r>
              <a:rPr sz="2531" spc="193" dirty="0">
                <a:latin typeface="Times New Roman"/>
                <a:cs typeface="Times New Roman"/>
              </a:rPr>
              <a:t> </a:t>
            </a:r>
            <a:r>
              <a:rPr sz="2531" spc="123" dirty="0">
                <a:latin typeface="Times New Roman"/>
                <a:cs typeface="Times New Roman"/>
              </a:rPr>
              <a:t>parameter</a:t>
            </a:r>
            <a:endParaRPr sz="2531">
              <a:latin typeface="Times New Roman"/>
              <a:cs typeface="Times New Roman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865862" y="1676879"/>
            <a:ext cx="315664" cy="3721702"/>
          </a:xfrm>
          <a:prstGeom prst="rect">
            <a:avLst/>
          </a:prstGeom>
        </p:spPr>
        <p:txBody>
          <a:bodyPr vert="horz" wrap="square" lIns="0" tIns="9376" rIns="0" bIns="0" rtlCol="0">
            <a:spAutoFit/>
          </a:bodyPr>
          <a:lstStyle/>
          <a:p>
            <a:pPr marL="8929">
              <a:spcBef>
                <a:spcPts val="74"/>
              </a:spcBef>
            </a:pPr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7</a:t>
            </a:r>
            <a:endParaRPr sz="1723">
              <a:latin typeface="Century"/>
              <a:cs typeface="Century"/>
            </a:endParaRPr>
          </a:p>
          <a:p>
            <a:pPr>
              <a:spcBef>
                <a:spcPts val="21"/>
              </a:spcBef>
            </a:pPr>
            <a:endParaRPr sz="1477">
              <a:latin typeface="Century"/>
              <a:cs typeface="Century"/>
            </a:endParaRPr>
          </a:p>
          <a:p>
            <a:pPr marL="8929">
              <a:spcBef>
                <a:spcPts val="4"/>
              </a:spcBef>
            </a:pPr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6</a:t>
            </a:r>
            <a:endParaRPr sz="1723">
              <a:latin typeface="Century"/>
              <a:cs typeface="Century"/>
            </a:endParaRPr>
          </a:p>
          <a:p>
            <a:pPr>
              <a:spcBef>
                <a:spcPts val="21"/>
              </a:spcBef>
            </a:pPr>
            <a:endParaRPr sz="1477">
              <a:latin typeface="Century"/>
              <a:cs typeface="Century"/>
            </a:endParaRPr>
          </a:p>
          <a:p>
            <a:pPr marL="8929"/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5</a:t>
            </a:r>
            <a:endParaRPr sz="1723">
              <a:latin typeface="Century"/>
              <a:cs typeface="Century"/>
            </a:endParaRPr>
          </a:p>
          <a:p>
            <a:pPr>
              <a:spcBef>
                <a:spcPts val="21"/>
              </a:spcBef>
            </a:pPr>
            <a:endParaRPr sz="1477">
              <a:latin typeface="Century"/>
              <a:cs typeface="Century"/>
            </a:endParaRPr>
          </a:p>
          <a:p>
            <a:pPr marL="8929">
              <a:spcBef>
                <a:spcPts val="4"/>
              </a:spcBef>
            </a:pPr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4</a:t>
            </a:r>
            <a:endParaRPr sz="1723">
              <a:latin typeface="Century"/>
              <a:cs typeface="Century"/>
            </a:endParaRPr>
          </a:p>
          <a:p>
            <a:pPr>
              <a:spcBef>
                <a:spcPts val="21"/>
              </a:spcBef>
            </a:pPr>
            <a:endParaRPr sz="1477">
              <a:latin typeface="Century"/>
              <a:cs typeface="Century"/>
            </a:endParaRPr>
          </a:p>
          <a:p>
            <a:pPr marL="8929"/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3</a:t>
            </a:r>
            <a:endParaRPr sz="1723">
              <a:latin typeface="Century"/>
              <a:cs typeface="Century"/>
            </a:endParaRPr>
          </a:p>
          <a:p>
            <a:pPr>
              <a:spcBef>
                <a:spcPts val="21"/>
              </a:spcBef>
            </a:pPr>
            <a:endParaRPr sz="1477">
              <a:latin typeface="Century"/>
              <a:cs typeface="Century"/>
            </a:endParaRPr>
          </a:p>
          <a:p>
            <a:pPr marL="8929">
              <a:spcBef>
                <a:spcPts val="4"/>
              </a:spcBef>
            </a:pPr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2</a:t>
            </a:r>
            <a:endParaRPr sz="1723">
              <a:latin typeface="Century"/>
              <a:cs typeface="Century"/>
            </a:endParaRPr>
          </a:p>
          <a:p>
            <a:pPr>
              <a:spcBef>
                <a:spcPts val="21"/>
              </a:spcBef>
            </a:pPr>
            <a:endParaRPr sz="1477">
              <a:latin typeface="Century"/>
              <a:cs typeface="Century"/>
            </a:endParaRPr>
          </a:p>
          <a:p>
            <a:pPr marL="8929"/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1</a:t>
            </a:r>
            <a:endParaRPr sz="1723">
              <a:latin typeface="Century"/>
              <a:cs typeface="Century"/>
            </a:endParaRPr>
          </a:p>
          <a:p>
            <a:pPr>
              <a:spcBef>
                <a:spcPts val="21"/>
              </a:spcBef>
            </a:pPr>
            <a:endParaRPr sz="1477">
              <a:latin typeface="Century"/>
              <a:cs typeface="Century"/>
            </a:endParaRPr>
          </a:p>
          <a:p>
            <a:pPr marL="8929">
              <a:spcBef>
                <a:spcPts val="4"/>
              </a:spcBef>
            </a:pPr>
            <a:r>
              <a:rPr sz="1723" spc="-42" dirty="0">
                <a:latin typeface="Century"/>
                <a:cs typeface="Century"/>
              </a:rPr>
              <a:t>0</a:t>
            </a:r>
            <a:r>
              <a:rPr sz="1723" i="1" spc="-120" dirty="0">
                <a:latin typeface="Verdana"/>
                <a:cs typeface="Verdana"/>
              </a:rPr>
              <a:t>.</a:t>
            </a:r>
            <a:r>
              <a:rPr sz="1723" spc="-42" dirty="0">
                <a:latin typeface="Century"/>
                <a:cs typeface="Century"/>
              </a:rPr>
              <a:t>0</a:t>
            </a:r>
            <a:endParaRPr sz="1723">
              <a:latin typeface="Century"/>
              <a:cs typeface="Century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521142" y="2306667"/>
            <a:ext cx="218008" cy="2524869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709"/>
              </a:lnSpc>
            </a:pPr>
            <a:r>
              <a:rPr sz="1723" spc="-28" dirty="0">
                <a:latin typeface="Century"/>
                <a:cs typeface="Century"/>
              </a:rPr>
              <a:t>Shannon</a:t>
            </a:r>
            <a:r>
              <a:rPr sz="1723" spc="120" dirty="0">
                <a:latin typeface="Century"/>
                <a:cs typeface="Century"/>
              </a:rPr>
              <a:t> </a:t>
            </a:r>
            <a:r>
              <a:rPr sz="1723" spc="-11" dirty="0">
                <a:latin typeface="Century"/>
                <a:cs typeface="Century"/>
              </a:rPr>
              <a:t>entropy</a:t>
            </a:r>
            <a:r>
              <a:rPr sz="1723" spc="120" dirty="0">
                <a:latin typeface="Century"/>
                <a:cs typeface="Century"/>
              </a:rPr>
              <a:t> </a:t>
            </a:r>
            <a:r>
              <a:rPr sz="1723" spc="-35" dirty="0">
                <a:latin typeface="Century"/>
                <a:cs typeface="Century"/>
              </a:rPr>
              <a:t>in</a:t>
            </a:r>
            <a:r>
              <a:rPr sz="1723" spc="123" dirty="0">
                <a:latin typeface="Century"/>
                <a:cs typeface="Century"/>
              </a:rPr>
              <a:t> </a:t>
            </a:r>
            <a:r>
              <a:rPr sz="1723" spc="-28" dirty="0">
                <a:latin typeface="Century"/>
                <a:cs typeface="Century"/>
              </a:rPr>
              <a:t>nats</a:t>
            </a:r>
            <a:endParaRPr sz="1723">
              <a:latin typeface="Century"/>
              <a:cs typeface="Century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3674891" y="5793098"/>
            <a:ext cx="1442145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8929">
              <a:spcBef>
                <a:spcPts val="70"/>
              </a:spcBef>
            </a:pPr>
            <a:r>
              <a:rPr sz="2531" spc="84" dirty="0">
                <a:latin typeface="Times New Roman"/>
                <a:cs typeface="Times New Roman"/>
              </a:rPr>
              <a:t>Figure</a:t>
            </a:r>
            <a:r>
              <a:rPr sz="2531" spc="169" dirty="0">
                <a:latin typeface="Times New Roman"/>
                <a:cs typeface="Times New Roman"/>
              </a:rPr>
              <a:t> </a:t>
            </a:r>
            <a:r>
              <a:rPr sz="2531" spc="21" dirty="0">
                <a:latin typeface="Times New Roman"/>
                <a:cs typeface="Times New Roman"/>
              </a:rPr>
              <a:t>3.5</a:t>
            </a:r>
            <a:endParaRPr sz="253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38699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44715-3FD5-3CC8-629D-B8CE6B98A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667000"/>
            <a:ext cx="8229600" cy="987552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705501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 marR="3572" indent="1223324">
              <a:lnSpc>
                <a:spcPct val="114700"/>
              </a:lnSpc>
              <a:spcBef>
                <a:spcPts val="70"/>
              </a:spcBef>
            </a:pPr>
            <a:r>
              <a:rPr sz="4394" spc="183" dirty="0"/>
              <a:t>Computing</a:t>
            </a:r>
            <a:r>
              <a:rPr sz="4394" spc="352" dirty="0"/>
              <a:t> </a:t>
            </a:r>
            <a:r>
              <a:rPr sz="4394" spc="134" dirty="0"/>
              <a:t>Marginal </a:t>
            </a:r>
            <a:r>
              <a:rPr sz="4394" spc="137" dirty="0"/>
              <a:t> </a:t>
            </a:r>
            <a:r>
              <a:rPr sz="4394" spc="176" dirty="0"/>
              <a:t>Probability</a:t>
            </a:r>
            <a:r>
              <a:rPr sz="4394" spc="355" dirty="0"/>
              <a:t> </a:t>
            </a:r>
            <a:r>
              <a:rPr sz="4394" spc="176" dirty="0"/>
              <a:t>with</a:t>
            </a:r>
            <a:r>
              <a:rPr sz="4394" spc="358" dirty="0"/>
              <a:t> </a:t>
            </a:r>
            <a:r>
              <a:rPr sz="4394" spc="236" dirty="0"/>
              <a:t>the</a:t>
            </a:r>
            <a:r>
              <a:rPr sz="4394" spc="358" dirty="0"/>
              <a:t> </a:t>
            </a:r>
            <a:r>
              <a:rPr sz="4394" spc="155" dirty="0"/>
              <a:t>Sum</a:t>
            </a:r>
            <a:r>
              <a:rPr sz="4394" spc="358" dirty="0"/>
              <a:t> </a:t>
            </a:r>
            <a:r>
              <a:rPr sz="4394" spc="130" dirty="0"/>
              <a:t>Rule</a:t>
            </a:r>
            <a:endParaRPr sz="4394" dirty="0"/>
          </a:p>
        </p:txBody>
      </p:sp>
      <p:sp>
        <p:nvSpPr>
          <p:cNvPr id="8" name="object 8"/>
          <p:cNvSpPr txBox="1"/>
          <p:nvPr/>
        </p:nvSpPr>
        <p:spPr>
          <a:xfrm>
            <a:off x="7967773" y="3123261"/>
            <a:ext cx="638026" cy="377389"/>
          </a:xfrm>
          <a:prstGeom prst="rect">
            <a:avLst/>
          </a:prstGeom>
        </p:spPr>
        <p:txBody>
          <a:bodyPr vert="horz" wrap="square" lIns="0" tIns="9376" rIns="0" bIns="0" rtlCol="0">
            <a:spAutoFit/>
          </a:bodyPr>
          <a:lstStyle/>
          <a:p>
            <a:pPr marL="8929">
              <a:spcBef>
                <a:spcPts val="74"/>
              </a:spcBef>
            </a:pPr>
            <a:r>
              <a:rPr sz="2391" spc="-11" dirty="0">
                <a:latin typeface="cmr10"/>
                <a:cs typeface="cmr10"/>
              </a:rPr>
              <a:t>(3</a:t>
            </a:r>
            <a:r>
              <a:rPr sz="2391" spc="-4" dirty="0">
                <a:latin typeface="cmr10"/>
                <a:cs typeface="cmr10"/>
              </a:rPr>
              <a:t>.</a:t>
            </a:r>
            <a:r>
              <a:rPr sz="2391" spc="-11" dirty="0">
                <a:latin typeface="cmr10"/>
                <a:cs typeface="cmr10"/>
              </a:rPr>
              <a:t>3)</a:t>
            </a:r>
            <a:endParaRPr sz="2391">
              <a:latin typeface="cmr10"/>
              <a:cs typeface="cmr10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19494" y="4841313"/>
            <a:ext cx="731341" cy="430541"/>
          </a:xfrm>
          <a:prstGeom prst="rect">
            <a:avLst/>
          </a:prstGeom>
        </p:spPr>
        <p:txBody>
          <a:bodyPr vert="horz" wrap="square" lIns="0" tIns="8483" rIns="0" bIns="0" rtlCol="0">
            <a:spAutoFit/>
          </a:bodyPr>
          <a:lstStyle/>
          <a:p>
            <a:pPr marL="8929">
              <a:spcBef>
                <a:spcPts val="67"/>
              </a:spcBef>
            </a:pPr>
            <a:r>
              <a:rPr sz="2742" spc="-7" dirty="0">
                <a:latin typeface="cmr10"/>
                <a:cs typeface="cmr10"/>
              </a:rPr>
              <a:t>(3</a:t>
            </a:r>
            <a:r>
              <a:rPr sz="2742" spc="-4" dirty="0">
                <a:latin typeface="cmr10"/>
                <a:cs typeface="cmr10"/>
              </a:rPr>
              <a:t>.</a:t>
            </a:r>
            <a:r>
              <a:rPr sz="2742" spc="-7" dirty="0">
                <a:latin typeface="cmr10"/>
                <a:cs typeface="cmr10"/>
              </a:rPr>
              <a:t>4)</a:t>
            </a:r>
            <a:endParaRPr sz="2742">
              <a:latin typeface="cmr10"/>
              <a:cs typeface="cmr1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67F17A5-8F48-45DE-BC7A-E448457D5D6B}"/>
                  </a:ext>
                </a:extLst>
              </p:cNvPr>
              <p:cNvSpPr txBox="1"/>
              <p:nvPr/>
            </p:nvSpPr>
            <p:spPr>
              <a:xfrm>
                <a:off x="1124142" y="2808023"/>
                <a:ext cx="5516447" cy="9884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31" i="1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Latin modern math" panose="02000503000000000000" pitchFamily="50" charset="0"/>
                        </a:rPr>
                        <m:t>𝑥</m:t>
                      </m:r>
                      <m:r>
                        <a:rPr lang="en-US" sz="2531" i="1">
                          <a:latin typeface="Cambria Math" panose="02040503050406030204" pitchFamily="18" charset="0"/>
                        </a:rPr>
                        <m:t>∈</m:t>
                      </m:r>
                      <m:r>
                        <m:rPr>
                          <m:nor/>
                        </m:rPr>
                        <a:rPr lang="en-US" sz="2531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531" i="1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531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53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2531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253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531" i="1">
                              <a:latin typeface="Cambria Math" panose="02040503050406030204" pitchFamily="18" charset="0"/>
                              <a:ea typeface="Latin modern math" panose="02000503000000000000" pitchFamily="50" charset="0"/>
                            </a:rPr>
                            <m:t>𝑥</m:t>
                          </m:r>
                        </m:e>
                      </m:d>
                      <m:r>
                        <a:rPr lang="en-US" sz="2531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53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531" i="1">
                              <a:latin typeface="Cambria Math" panose="02040503050406030204" pitchFamily="18" charset="0"/>
                              <a:ea typeface="Latin modern math" panose="02000503000000000000" pitchFamily="50" charset="0"/>
                            </a:rPr>
                            <m:t>𝑦</m:t>
                          </m:r>
                        </m:sub>
                        <m:sup/>
                        <m:e>
                          <m:r>
                            <a:rPr lang="en-US" sz="2531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531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sz="2531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253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531" i="1">
                              <a:latin typeface="Cambria Math" panose="02040503050406030204" pitchFamily="18" charset="0"/>
                              <a:ea typeface="Latin modern math" panose="02000503000000000000" pitchFamily="50" charset="0"/>
                            </a:rPr>
                            <m:t>𝑥</m:t>
                          </m:r>
                          <m:r>
                            <a:rPr lang="en-US" sz="2531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m:rPr>
                              <m:nor/>
                            </m:rPr>
                            <a:rPr lang="en-US" sz="2531"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sz="253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531" i="1">
                              <a:latin typeface="Cambria Math" panose="02040503050406030204" pitchFamily="18" charset="0"/>
                              <a:ea typeface="Latin Modern Math" panose="02000503000000000000" pitchFamily="50" charset="0"/>
                            </a:rPr>
                            <m:t>𝑦</m:t>
                          </m:r>
                          <m:r>
                            <a:rPr lang="en-US" sz="253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531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67F17A5-8F48-45DE-BC7A-E448457D5D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4142" y="2808023"/>
                <a:ext cx="5516447" cy="988476"/>
              </a:xfrm>
              <a:prstGeom prst="rect">
                <a:avLst/>
              </a:prstGeom>
              <a:blipFill>
                <a:blip r:embed="rId3"/>
                <a:stretch>
                  <a:fillRect l="-230" t="-140506" r="-1149" b="-1873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3B1F4C9-607B-4649-AB50-A693638F30B5}"/>
                  </a:ext>
                </a:extLst>
              </p:cNvPr>
              <p:cNvSpPr txBox="1"/>
              <p:nvPr/>
            </p:nvSpPr>
            <p:spPr>
              <a:xfrm>
                <a:off x="1571625" y="4554140"/>
                <a:ext cx="2518446" cy="9081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50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225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250" i="1">
                          <a:latin typeface="Cambria Math" panose="02040503050406030204" pitchFamily="18" charset="0"/>
                          <a:ea typeface="Latin modern math" panose="02000503000000000000" pitchFamily="50" charset="0"/>
                        </a:rPr>
                        <m:t>𝑥</m:t>
                      </m:r>
                      <m:r>
                        <a:rPr lang="en-US" sz="2250" i="1">
                          <a:latin typeface="Cambria Math" panose="02040503050406030204" pitchFamily="18" charset="0"/>
                        </a:rPr>
                        <m:t>)= 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50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5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5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50" i="1">
                                  <a:latin typeface="Cambria Math" panose="02040503050406030204" pitchFamily="18" charset="0"/>
                                  <a:ea typeface="Latin modern math" panose="02000503000000000000" pitchFamily="50" charset="0"/>
                                </a:rPr>
                                <m:t>𝑥</m:t>
                              </m:r>
                              <m:r>
                                <a:rPr lang="en-US" sz="2250" i="1">
                                  <a:latin typeface="Cambria Math" panose="02040503050406030204" pitchFamily="18" charset="0"/>
                                  <a:ea typeface="Latin modern math" panose="02000503000000000000" pitchFamily="50" charset="0"/>
                                </a:rPr>
                                <m:t>,</m:t>
                              </m:r>
                              <m:r>
                                <a:rPr lang="en-US" sz="2250" i="1">
                                  <a:latin typeface="Cambria Math" panose="02040503050406030204" pitchFamily="18" charset="0"/>
                                  <a:ea typeface="Latin modern math" panose="02000503000000000000" pitchFamily="50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2250" i="1">
                              <a:latin typeface="Cambria Math" panose="02040503050406030204" pitchFamily="18" charset="0"/>
                              <a:ea typeface="Latin modern math" panose="02000503000000000000" pitchFamily="50" charset="0"/>
                            </a:rPr>
                            <m:t>𝑑𝑦</m:t>
                          </m:r>
                        </m:e>
                      </m:nary>
                    </m:oMath>
                  </m:oMathPara>
                </a14:m>
                <a:endParaRPr lang="en-US" sz="225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3B1F4C9-607B-4649-AB50-A693638F30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1625" y="4554140"/>
                <a:ext cx="2518446" cy="908134"/>
              </a:xfrm>
              <a:prstGeom prst="rect">
                <a:avLst/>
              </a:prstGeom>
              <a:blipFill>
                <a:blip r:embed="rId4"/>
                <a:stretch>
                  <a:fillRect l="-8000" t="-156164" r="-3500" b="-2150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8536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193" dirty="0"/>
              <a:t>Conditional</a:t>
            </a:r>
            <a:r>
              <a:rPr spc="429" dirty="0"/>
              <a:t> </a:t>
            </a:r>
            <a:r>
              <a:rPr spc="232" dirty="0"/>
              <a:t>Probability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7875829" y="3152394"/>
            <a:ext cx="643384" cy="379644"/>
          </a:xfrm>
          <a:prstGeom prst="rect">
            <a:avLst/>
          </a:prstGeom>
        </p:spPr>
        <p:txBody>
          <a:bodyPr vert="horz" wrap="square" lIns="0" tIns="11609" rIns="0" bIns="0" rtlCol="0">
            <a:spAutoFit/>
          </a:bodyPr>
          <a:lstStyle/>
          <a:p>
            <a:pPr marL="8929">
              <a:spcBef>
                <a:spcPts val="91"/>
              </a:spcBef>
            </a:pPr>
            <a:r>
              <a:rPr sz="2391" spc="-4" dirty="0">
                <a:latin typeface="cmr10"/>
                <a:cs typeface="cmr10"/>
              </a:rPr>
              <a:t>(3.5)</a:t>
            </a:r>
            <a:endParaRPr sz="2391">
              <a:latin typeface="cmr10"/>
              <a:cs typeface="cmr1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6C41E75-B004-48BD-A2C1-DEAA2C535D7F}"/>
                  </a:ext>
                </a:extLst>
              </p:cNvPr>
              <p:cNvSpPr txBox="1"/>
              <p:nvPr/>
            </p:nvSpPr>
            <p:spPr>
              <a:xfrm>
                <a:off x="1035844" y="2970627"/>
                <a:ext cx="5608651" cy="90050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12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2812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2812"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  <a:ea typeface="Latin modern math" panose="02000503000000000000" pitchFamily="50" charset="0"/>
                            </a:rPr>
                            <m:t>𝑦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sz="2812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2812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812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12" i="1">
                          <a:latin typeface="Cambria Math" panose="02040503050406030204" pitchFamily="18" charset="0"/>
                          <a:ea typeface="Latin modern math" panose="02000503000000000000" pitchFamily="50" charset="0"/>
                        </a:rPr>
                        <m:t>𝑥</m:t>
                      </m:r>
                      <m:r>
                        <a:rPr lang="en-US" sz="2812" i="1">
                          <a:latin typeface="Cambria Math" panose="02040503050406030204" pitchFamily="18" charset="0"/>
                        </a:rPr>
                        <m:t>)= </m:t>
                      </m:r>
                      <m:f>
                        <m:fPr>
                          <m:ctrlPr>
                            <a:rPr lang="en-US" sz="2812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12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m:rPr>
                              <m:nor/>
                            </m:rPr>
                            <a:rPr lang="en-US" sz="2812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sz="2812"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  <a:ea typeface="Latin modern math" panose="02000503000000000000" pitchFamily="50" charset="0"/>
                            </a:rPr>
                            <m:t>𝑦</m:t>
                          </m:r>
                          <m:r>
                            <m:rPr>
                              <m:nor/>
                            </m:rPr>
                            <a:rPr lang="en-US" sz="2812">
                              <a:latin typeface="Latin modern math" panose="02000503000000000000" pitchFamily="50" charset="0"/>
                              <a:ea typeface="Latin modern math" panose="02000503000000000000" pitchFamily="50" charset="0"/>
                            </a:rPr>
                            <m:t>, </m:t>
                          </m:r>
                          <m:r>
                            <m:rPr>
                              <m:nor/>
                            </m:rPr>
                            <a:rPr lang="en-US" sz="2812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  <a:ea typeface="Latin modern math" panose="02000503000000000000" pitchFamily="50" charset="0"/>
                            </a:rPr>
                            <m:t>𝑥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2812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m:rPr>
                              <m:nor/>
                            </m:rPr>
                            <a:rPr lang="en-US" sz="2812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sz="2812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  <a:ea typeface="Latin modern math" panose="02000503000000000000" pitchFamily="50" charset="0"/>
                            </a:rPr>
                            <m:t>𝑥</m:t>
                          </m:r>
                          <m:r>
                            <a:rPr lang="en-US" sz="2812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812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812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6C41E75-B004-48BD-A2C1-DEAA2C535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844" y="2970627"/>
                <a:ext cx="5608651" cy="900503"/>
              </a:xfrm>
              <a:prstGeom prst="rect">
                <a:avLst/>
              </a:prstGeom>
              <a:blipFill>
                <a:blip r:embed="rId2"/>
                <a:stretch>
                  <a:fillRect l="-1129" t="-13889" r="-2032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6269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z="5344" spc="232" dirty="0"/>
              <a:t>Chain</a:t>
            </a:r>
            <a:r>
              <a:rPr sz="5344" spc="439" dirty="0"/>
              <a:t> </a:t>
            </a:r>
            <a:r>
              <a:rPr sz="5344" spc="161" dirty="0"/>
              <a:t>Rule</a:t>
            </a:r>
            <a:r>
              <a:rPr sz="5344" spc="439" dirty="0"/>
              <a:t> </a:t>
            </a:r>
            <a:r>
              <a:rPr sz="5344" spc="-77" dirty="0"/>
              <a:t>of</a:t>
            </a:r>
            <a:r>
              <a:rPr sz="5344" spc="443" dirty="0"/>
              <a:t> </a:t>
            </a:r>
            <a:r>
              <a:rPr sz="5344" spc="218" dirty="0"/>
              <a:t>Probability</a:t>
            </a:r>
            <a:endParaRPr sz="5344"/>
          </a:p>
        </p:txBody>
      </p:sp>
      <p:sp>
        <p:nvSpPr>
          <p:cNvPr id="6" name="object 6"/>
          <p:cNvSpPr txBox="1"/>
          <p:nvPr/>
        </p:nvSpPr>
        <p:spPr>
          <a:xfrm>
            <a:off x="8323032" y="3193728"/>
            <a:ext cx="620613" cy="362455"/>
          </a:xfrm>
          <a:prstGeom prst="rect">
            <a:avLst/>
          </a:prstGeom>
        </p:spPr>
        <p:txBody>
          <a:bodyPr vert="horz" wrap="square" lIns="0" tIns="10716" rIns="0" bIns="0" rtlCol="0">
            <a:spAutoFit/>
          </a:bodyPr>
          <a:lstStyle/>
          <a:p>
            <a:pPr marL="8929">
              <a:spcBef>
                <a:spcPts val="84"/>
              </a:spcBef>
            </a:pPr>
            <a:r>
              <a:rPr sz="2285" spc="7" dirty="0">
                <a:latin typeface="cmr10"/>
                <a:cs typeface="cmr10"/>
              </a:rPr>
              <a:t>(3.6)</a:t>
            </a:r>
            <a:endParaRPr sz="2285">
              <a:latin typeface="cmr10"/>
              <a:cs typeface="cmr1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ED64096-38D2-47FA-BCBF-7EF3C8EE5B06}"/>
                  </a:ext>
                </a:extLst>
              </p:cNvPr>
              <p:cNvSpPr txBox="1"/>
              <p:nvPr/>
            </p:nvSpPr>
            <p:spPr>
              <a:xfrm>
                <a:off x="68248" y="3129688"/>
                <a:ext cx="8120621" cy="4966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12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12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12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2812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812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12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12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sz="2812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2812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812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12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sup>
                        </m:sSup>
                      </m:e>
                    </m:d>
                    <m:r>
                      <a:rPr lang="en-US" sz="2812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812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sz="2812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p>
                        <m:d>
                          <m:dPr>
                            <m:ctrlPr>
                              <a:rPr lang="en-US" sz="2812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12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p>
                  </m:oMath>
                </a14:m>
                <a:r>
                  <a:rPr lang="en-US" sz="2812" dirty="0"/>
                  <a:t>)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subSup"/>
                        <m:ctrlPr>
                          <a:rPr lang="en-US" sz="2812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sz="2812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12" i="1" dirty="0">
                            <a:latin typeface="Cambria Math" panose="02040503050406030204" pitchFamily="18" charset="0"/>
                          </a:rPr>
                          <m:t>=2</m:t>
                        </m:r>
                      </m:sub>
                      <m:sup>
                        <m:r>
                          <a:rPr lang="en-US" sz="2812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sz="2812" i="1" dirty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sz="2812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812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sz="2812">
                                    <a:latin typeface="Cambria Math" panose="02040503050406030204" pitchFamily="18" charset="0"/>
                                  </a:rPr>
                                  <m:t>x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sz="2812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12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  <m:r>
                              <a:rPr lang="en-US" sz="2812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sSup>
                          <m:sSupPr>
                            <m:ctrlPr>
                              <a:rPr lang="en-US" sz="2812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12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sz="2812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812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12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12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812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2812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812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12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812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d>
                          </m:sup>
                        </m:sSup>
                        <m:r>
                          <a:rPr lang="en-US" sz="2812" i="1" dirty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2812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ED64096-38D2-47FA-BCBF-7EF3C8EE5B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48" y="3129688"/>
                <a:ext cx="8120621" cy="496611"/>
              </a:xfrm>
              <a:prstGeom prst="rect">
                <a:avLst/>
              </a:prstGeom>
              <a:blipFill>
                <a:blip r:embed="rId2"/>
                <a:stretch>
                  <a:fillRect l="-1563" t="-135000" r="-1094" b="-20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48981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179" dirty="0"/>
              <a:t>Independence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297777" y="3180455"/>
            <a:ext cx="634454" cy="374129"/>
          </a:xfrm>
          <a:prstGeom prst="rect">
            <a:avLst/>
          </a:prstGeom>
        </p:spPr>
        <p:txBody>
          <a:bodyPr vert="horz" wrap="square" lIns="0" tIns="11609" rIns="0" bIns="0" rtlCol="0">
            <a:spAutoFit/>
          </a:bodyPr>
          <a:lstStyle/>
          <a:p>
            <a:pPr marL="8929">
              <a:spcBef>
                <a:spcPts val="91"/>
              </a:spcBef>
            </a:pPr>
            <a:r>
              <a:rPr sz="2355" dirty="0">
                <a:latin typeface="cmr10"/>
                <a:cs typeface="cmr10"/>
              </a:rPr>
              <a:t>(3.7)</a:t>
            </a:r>
            <a:endParaRPr sz="2355">
              <a:latin typeface="cmr10"/>
              <a:cs typeface="cmr1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6002B57-A24D-494F-A94B-6A528F030E01}"/>
                  </a:ext>
                </a:extLst>
              </p:cNvPr>
              <p:cNvSpPr txBox="1"/>
              <p:nvPr/>
            </p:nvSpPr>
            <p:spPr>
              <a:xfrm>
                <a:off x="414207" y="3129301"/>
                <a:ext cx="7874143" cy="6172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12" i="1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sz="2812" i="1">
                        <a:latin typeface="Cambria Math" panose="02040503050406030204" pitchFamily="18" charset="0"/>
                        <a:ea typeface="Latin modern math" panose="02000503000000000000" pitchFamily="50" charset="0"/>
                      </a:rPr>
                      <m:t>𝑥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∈ </m:t>
                    </m:r>
                    <m:r>
                      <m:rPr>
                        <m:nor/>
                      </m:rPr>
                      <a:rPr lang="en-US" sz="2812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12" i="1">
                        <a:latin typeface="Cambria Math" panose="02040503050406030204" pitchFamily="18" charset="0"/>
                        <a:ea typeface="Latin modern math" panose="02000503000000000000" pitchFamily="50" charset="0"/>
                      </a:rPr>
                      <m:t>𝑦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∈ </m:t>
                    </m:r>
                    <m:r>
                      <m:rPr>
                        <m:nor/>
                      </m:rPr>
                      <a:rPr lang="en-US" sz="2812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12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sz="2812"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12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12" i="1">
                            <a:latin typeface="Cambria Math" panose="02040503050406030204" pitchFamily="18" charset="0"/>
                            <a:ea typeface="Latin modern math" panose="02000503000000000000" pitchFamily="50" charset="0"/>
                          </a:rPr>
                          <m:t>𝑥</m:t>
                        </m:r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m:rPr>
                            <m:nor/>
                          </m:rPr>
                          <a:rPr lang="en-US" sz="2812">
                            <a:latin typeface="Cambria Math" panose="02040503050406030204" pitchFamily="18" charset="0"/>
                          </a:rPr>
                          <m:t>y</m:t>
                        </m:r>
                        <m:r>
                          <a:rPr lang="en-US" sz="2812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12" i="1">
                            <a:latin typeface="Cambria Math" panose="02040503050406030204" pitchFamily="18" charset="0"/>
                            <a:ea typeface="Latin modern math" panose="02000503000000000000" pitchFamily="50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US" sz="2812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sz="2812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sz="2812">
                        <a:latin typeface="Cambria Math" panose="020405030504060302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US" sz="2812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12" i="1">
                        <a:latin typeface="Cambria Math" panose="02040503050406030204" pitchFamily="18" charset="0"/>
                        <a:ea typeface="Latin modern math" panose="02000503000000000000" pitchFamily="50" charset="0"/>
                      </a:rPr>
                      <m:t>𝑥</m:t>
                    </m:r>
                    <m:r>
                      <a:rPr lang="en-US" sz="2812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531" dirty="0"/>
                  <a:t>p(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531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sz="253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531" i="1">
                        <a:latin typeface="Cambria Math" panose="02040503050406030204" pitchFamily="18" charset="0"/>
                        <a:ea typeface="Latin modern math" panose="02000503000000000000" pitchFamily="50" charset="0"/>
                      </a:rPr>
                      <m:t>𝑦</m:t>
                    </m:r>
                  </m:oMath>
                </a14:m>
                <a:r>
                  <a:rPr lang="en-US" sz="2531" dirty="0"/>
                  <a:t> )</a:t>
                </a:r>
              </a:p>
              <a:p>
                <a:endParaRPr lang="en-US" sz="1266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6002B57-A24D-494F-A94B-6A528F030E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207" y="3129301"/>
                <a:ext cx="7874143" cy="617285"/>
              </a:xfrm>
              <a:prstGeom prst="rect">
                <a:avLst/>
              </a:prstGeom>
              <a:blipFill>
                <a:blip r:embed="rId2"/>
                <a:stretch>
                  <a:fillRect l="-1449" t="-12000" r="-14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5976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197659"/>
            <a:ext cx="8229600" cy="747681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z="4800" spc="186" dirty="0"/>
              <a:t>Conditional</a:t>
            </a:r>
            <a:r>
              <a:rPr lang="en-US" sz="4800" spc="415" dirty="0"/>
              <a:t> </a:t>
            </a:r>
            <a:r>
              <a:rPr sz="4800" spc="169" dirty="0"/>
              <a:t>Independence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222040" y="3084867"/>
            <a:ext cx="8693051" cy="312951"/>
          </a:xfrm>
          <a:prstGeom prst="rect">
            <a:avLst/>
          </a:prstGeom>
        </p:spPr>
        <p:txBody>
          <a:bodyPr vert="horz" wrap="square" lIns="0" tIns="9823" rIns="0" bIns="0" rtlCol="0">
            <a:spAutoFit/>
          </a:bodyPr>
          <a:lstStyle/>
          <a:p>
            <a:pPr marR="3572" algn="r">
              <a:spcBef>
                <a:spcPts val="91"/>
              </a:spcBef>
            </a:pPr>
            <a:r>
              <a:rPr sz="1969" spc="-4" dirty="0">
                <a:latin typeface="cmr10"/>
                <a:cs typeface="cmr10"/>
              </a:rPr>
              <a:t>(3.8)</a:t>
            </a:r>
            <a:endParaRPr sz="1969" dirty="0">
              <a:latin typeface="cmr10"/>
              <a:cs typeface="cmr1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3E63935-278C-4DBB-95DF-8881BF1592D7}"/>
                  </a:ext>
                </a:extLst>
              </p:cNvPr>
              <p:cNvSpPr txBox="1"/>
              <p:nvPr/>
            </p:nvSpPr>
            <p:spPr>
              <a:xfrm>
                <a:off x="603771" y="2315712"/>
                <a:ext cx="8109592" cy="7789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∀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 </m:t>
                      </m:r>
                      <m:r>
                        <m:rPr>
                          <m:nor/>
                        </m:rPr>
                        <a:rPr lang="en-US" sz="2531">
                          <a:latin typeface="Latin modern math" panose="02000503000000000000" pitchFamily="50" charset="0"/>
                          <a:ea typeface="Cambria Math" panose="02040503050406030204" pitchFamily="18" charset="0"/>
                        </a:rPr>
                        <m:t>x</m:t>
                      </m:r>
                      <m:r>
                        <m:rPr>
                          <m:nor/>
                        </m:rPr>
                        <a:rPr lang="en-US" sz="2531">
                          <a:latin typeface="Latin modern math" panose="02000503000000000000" pitchFamily="50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 </m:t>
                      </m:r>
                      <m:r>
                        <m:rPr>
                          <m:nor/>
                        </m:rPr>
                        <a:rPr lang="en-US" sz="2531">
                          <a:latin typeface="Latin modern math" panose="02000503000000000000" pitchFamily="50" charset="0"/>
                          <a:ea typeface="Cambria Math" panose="02040503050406030204" pitchFamily="18" charset="0"/>
                        </a:rPr>
                        <m:t>y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en-US" sz="2531" i="1" dirty="0">
                  <a:latin typeface="Latin modern math" panose="02000503000000000000" pitchFamily="50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sz="253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x</m:t>
                      </m:r>
                      <m:r>
                        <m:rPr>
                          <m:nor/>
                        </m:rPr>
                        <a:rPr lang="en-US" sz="253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Latin modern math" panose="02000503000000000000" pitchFamily="50" charset="0"/>
                        </a:rPr>
                        <m:t>𝑥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Latin modern math" panose="02000503000000000000" pitchFamily="50" charset="0"/>
                        </a:rPr>
                        <m:t>, </m:t>
                      </m:r>
                      <m:r>
                        <m:rPr>
                          <m:nor/>
                        </m:rPr>
                        <a:rPr lang="en-US" sz="2531">
                          <a:latin typeface="Cambria Math" panose="02040503050406030204" pitchFamily="18" charset="0"/>
                          <a:ea typeface="Latin modern math" panose="02000503000000000000" pitchFamily="50" charset="0"/>
                        </a:rPr>
                        <m:t>y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Latin modern math" panose="02000503000000000000" pitchFamily="50" charset="0"/>
                        </a:rPr>
                        <m:t>=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Latin Modern Math" panose="02000503000000000000" pitchFamily="50" charset="0"/>
                        </a:rPr>
                        <m:t>𝑦</m:t>
                      </m:r>
                      <m:r>
                        <m:rPr>
                          <m:nor/>
                        </m:rPr>
                        <a:rPr lang="en-US" sz="2531">
                          <a:latin typeface="Cambria Math" panose="02040503050406030204" pitchFamily="18" charset="0"/>
                          <a:ea typeface="Latin modern math" panose="02000503000000000000" pitchFamily="50" charset="0"/>
                        </a:rPr>
                        <m:t> | </m:t>
                      </m:r>
                      <m:r>
                        <m:rPr>
                          <m:nor/>
                        </m:rPr>
                        <a:rPr lang="en-US" sz="2531">
                          <a:latin typeface="Latin modern math" panose="02000503000000000000" pitchFamily="50" charset="0"/>
                          <a:ea typeface="Cambria Math" panose="02040503050406030204" pitchFamily="18" charset="0"/>
                        </a:rPr>
                        <m:t>z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 </m:t>
                      </m:r>
                      <m:r>
                        <m:rPr>
                          <m:nor/>
                        </m:rPr>
                        <a:rPr lang="en-US" sz="2531">
                          <a:latin typeface="Latin modern math" panose="02000503000000000000" pitchFamily="50" charset="0"/>
                          <a:ea typeface="Cambria Math" panose="02040503050406030204" pitchFamily="18" charset="0"/>
                        </a:rPr>
                        <m:t>x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| </m:t>
                      </m:r>
                      <m:r>
                        <m:rPr>
                          <m:nor/>
                        </m:rPr>
                        <a:rPr lang="en-US" sz="2531">
                          <a:latin typeface="Latin modern math" panose="02000503000000000000" pitchFamily="50" charset="0"/>
                          <a:ea typeface="Cambria Math" panose="02040503050406030204" pitchFamily="18" charset="0"/>
                        </a:rPr>
                        <m:t>z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 </m:t>
                      </m:r>
                      <m:r>
                        <m:rPr>
                          <m:nor/>
                        </m:rPr>
                        <a:rPr lang="en-US" sz="2531">
                          <a:latin typeface="Latin modern math" panose="02000503000000000000" pitchFamily="50" charset="0"/>
                          <a:ea typeface="Cambria Math" panose="02040503050406030204" pitchFamily="18" charset="0"/>
                        </a:rPr>
                        <m:t>y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| </m:t>
                      </m:r>
                      <m:r>
                        <m:rPr>
                          <m:nor/>
                        </m:rPr>
                        <a:rPr lang="en-US" sz="2531">
                          <a:latin typeface="Latin modern math" panose="02000503000000000000" pitchFamily="50" charset="0"/>
                          <a:ea typeface="Cambria Math" panose="02040503050406030204" pitchFamily="18" charset="0"/>
                        </a:rPr>
                        <m:t>z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sz="253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531" dirty="0">
                  <a:latin typeface="Latin modern math" panose="02000503000000000000" pitchFamily="50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3E63935-278C-4DBB-95DF-8881BF1592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771" y="2315712"/>
                <a:ext cx="8109592" cy="778931"/>
              </a:xfrm>
              <a:prstGeom prst="rect">
                <a:avLst/>
              </a:prstGeom>
              <a:blipFill>
                <a:blip r:embed="rId2"/>
                <a:stretch>
                  <a:fillRect l="-469" t="-9677" r="-1095" b="-17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3454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30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70"/>
              </a:spcBef>
            </a:pPr>
            <a:r>
              <a:rPr spc="292" dirty="0"/>
              <a:t>Ex</a:t>
            </a:r>
            <a:r>
              <a:rPr spc="418" dirty="0"/>
              <a:t>p</a:t>
            </a:r>
            <a:r>
              <a:rPr spc="232" dirty="0"/>
              <a:t>ectation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8067253" y="2543744"/>
            <a:ext cx="709464" cy="420670"/>
          </a:xfrm>
          <a:prstGeom prst="rect">
            <a:avLst/>
          </a:prstGeom>
        </p:spPr>
        <p:txBody>
          <a:bodyPr vert="horz" wrap="square" lIns="0" tIns="9376" rIns="0" bIns="0" rtlCol="0">
            <a:spAutoFit/>
          </a:bodyPr>
          <a:lstStyle/>
          <a:p>
            <a:pPr marL="8929">
              <a:spcBef>
                <a:spcPts val="74"/>
              </a:spcBef>
            </a:pPr>
            <a:r>
              <a:rPr sz="2672" spc="-14" dirty="0">
                <a:latin typeface="cmr10"/>
                <a:cs typeface="cmr10"/>
              </a:rPr>
              <a:t>(3.9)</a:t>
            </a:r>
            <a:endParaRPr sz="2672">
              <a:latin typeface="cmr10"/>
              <a:cs typeface="cmr1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7791" y="3756825"/>
            <a:ext cx="5971282" cy="1224867"/>
          </a:xfrm>
          <a:prstGeom prst="rect">
            <a:avLst/>
          </a:prstGeom>
        </p:spPr>
        <p:txBody>
          <a:bodyPr vert="horz" wrap="square" lIns="0" tIns="9823" rIns="0" bIns="0" rtlCol="0">
            <a:spAutoFit/>
          </a:bodyPr>
          <a:lstStyle/>
          <a:p>
            <a:pPr marL="2311367">
              <a:spcBef>
                <a:spcPts val="3371"/>
              </a:spcBef>
            </a:pPr>
            <a:endParaRPr lang="en-US" sz="2531" spc="74" dirty="0">
              <a:latin typeface="Times New Roman"/>
              <a:cs typeface="Times New Roman"/>
            </a:endParaRPr>
          </a:p>
          <a:p>
            <a:pPr marL="2311367">
              <a:spcBef>
                <a:spcPts val="3371"/>
              </a:spcBef>
            </a:pPr>
            <a:r>
              <a:rPr sz="2531" spc="74" dirty="0">
                <a:latin typeface="Times New Roman"/>
                <a:cs typeface="Times New Roman"/>
              </a:rPr>
              <a:t>linearity</a:t>
            </a:r>
            <a:r>
              <a:rPr sz="2531" spc="204" dirty="0">
                <a:latin typeface="Times New Roman"/>
                <a:cs typeface="Times New Roman"/>
              </a:rPr>
              <a:t> </a:t>
            </a:r>
            <a:r>
              <a:rPr sz="2531" spc="-39" dirty="0">
                <a:latin typeface="Times New Roman"/>
                <a:cs typeface="Times New Roman"/>
              </a:rPr>
              <a:t>of</a:t>
            </a:r>
            <a:r>
              <a:rPr sz="2531" spc="207" dirty="0">
                <a:latin typeface="Times New Roman"/>
                <a:cs typeface="Times New Roman"/>
              </a:rPr>
              <a:t> </a:t>
            </a:r>
            <a:r>
              <a:rPr sz="2531" spc="84" dirty="0">
                <a:latin typeface="Times New Roman"/>
                <a:cs typeface="Times New Roman"/>
              </a:rPr>
              <a:t>expectations:</a:t>
            </a:r>
            <a:endParaRPr sz="2531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831012" y="3808609"/>
            <a:ext cx="864394" cy="410157"/>
          </a:xfrm>
          <a:prstGeom prst="rect">
            <a:avLst/>
          </a:prstGeom>
        </p:spPr>
        <p:txBody>
          <a:bodyPr vert="horz" wrap="square" lIns="0" tIns="9823" rIns="0" bIns="0" rtlCol="0">
            <a:spAutoFit/>
          </a:bodyPr>
          <a:lstStyle/>
          <a:p>
            <a:pPr marL="8929">
              <a:spcBef>
                <a:spcPts val="77"/>
              </a:spcBef>
            </a:pPr>
            <a:r>
              <a:rPr sz="2601" dirty="0">
                <a:latin typeface="cmr10"/>
                <a:cs typeface="cmr10"/>
              </a:rPr>
              <a:t>(3.10)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8144967" y="5296716"/>
            <a:ext cx="800100" cy="379644"/>
          </a:xfrm>
          <a:prstGeom prst="rect">
            <a:avLst/>
          </a:prstGeom>
        </p:spPr>
        <p:txBody>
          <a:bodyPr vert="horz" wrap="square" lIns="0" tIns="11609" rIns="0" bIns="0" rtlCol="0">
            <a:spAutoFit/>
          </a:bodyPr>
          <a:lstStyle/>
          <a:p>
            <a:pPr marL="8929">
              <a:spcBef>
                <a:spcPts val="91"/>
              </a:spcBef>
            </a:pPr>
            <a:r>
              <a:rPr sz="2391" spc="4" dirty="0">
                <a:latin typeface="cmr10"/>
                <a:cs typeface="cmr10"/>
              </a:rPr>
              <a:t>(3.11)</a:t>
            </a:r>
            <a:endParaRPr sz="2391">
              <a:latin typeface="cmr10"/>
              <a:cs typeface="cmr1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4B104B6-7671-4C38-A9EC-EABE55A63B5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38" y="2623196"/>
            <a:ext cx="4877377" cy="4370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635984E-5F1A-4CEB-ACC9-B570D706D2F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808899" y="3744437"/>
            <a:ext cx="4780360" cy="46564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5A9005B-366C-48FD-926D-6C9F9B866496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65189" y="5295325"/>
            <a:ext cx="7787432" cy="41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231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1084" y="785293"/>
            <a:ext cx="7886700" cy="780070"/>
          </a:xfrm>
          <a:prstGeom prst="rect">
            <a:avLst/>
          </a:prstGeom>
        </p:spPr>
        <p:txBody>
          <a:bodyPr vert="horz" wrap="square" lIns="0" tIns="10716" rIns="0" bIns="0" rtlCol="0" anchor="ctr">
            <a:sp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8929">
              <a:spcBef>
                <a:spcPts val="84"/>
              </a:spcBef>
            </a:pPr>
            <a:r>
              <a:rPr sz="5554" b="1" spc="123" dirty="0"/>
              <a:t>Variance</a:t>
            </a:r>
            <a:r>
              <a:rPr sz="5554" b="1" spc="443" dirty="0"/>
              <a:t> </a:t>
            </a:r>
            <a:r>
              <a:rPr sz="5554" b="1" spc="313" dirty="0"/>
              <a:t>and</a:t>
            </a:r>
            <a:r>
              <a:rPr sz="5554" b="1" spc="443" dirty="0"/>
              <a:t> </a:t>
            </a:r>
            <a:r>
              <a:rPr sz="5554" b="1" spc="143" dirty="0"/>
              <a:t>Covariance</a:t>
            </a:r>
            <a:endParaRPr sz="5554" b="1"/>
          </a:p>
        </p:txBody>
      </p:sp>
      <p:sp>
        <p:nvSpPr>
          <p:cNvPr id="4" name="object 4"/>
          <p:cNvSpPr txBox="1"/>
          <p:nvPr/>
        </p:nvSpPr>
        <p:spPr>
          <a:xfrm>
            <a:off x="7465899" y="2263923"/>
            <a:ext cx="783580" cy="374129"/>
          </a:xfrm>
          <a:prstGeom prst="rect">
            <a:avLst/>
          </a:prstGeom>
        </p:spPr>
        <p:txBody>
          <a:bodyPr vert="horz" wrap="square" lIns="0" tIns="11609" rIns="0" bIns="0" rtlCol="0">
            <a:spAutoFit/>
          </a:bodyPr>
          <a:lstStyle/>
          <a:p>
            <a:pPr marL="8929">
              <a:spcBef>
                <a:spcPts val="91"/>
              </a:spcBef>
            </a:pPr>
            <a:r>
              <a:rPr sz="2355" spc="-4" dirty="0">
                <a:latin typeface="cmr10"/>
                <a:cs typeface="cmr10"/>
              </a:rPr>
              <a:t>(3.12)</a:t>
            </a:r>
            <a:endParaRPr sz="2355">
              <a:latin typeface="cmr10"/>
              <a:cs typeface="cmr1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587827" y="3361637"/>
            <a:ext cx="673745" cy="323271"/>
          </a:xfrm>
          <a:prstGeom prst="rect">
            <a:avLst/>
          </a:prstGeom>
        </p:spPr>
        <p:txBody>
          <a:bodyPr vert="horz" wrap="square" lIns="0" tIns="9376" rIns="0" bIns="0" rtlCol="0">
            <a:spAutoFit/>
          </a:bodyPr>
          <a:lstStyle/>
          <a:p>
            <a:pPr marL="8929">
              <a:spcBef>
                <a:spcPts val="74"/>
              </a:spcBef>
            </a:pPr>
            <a:r>
              <a:rPr sz="2039" spc="-14" dirty="0">
                <a:latin typeface="cmr10"/>
                <a:cs typeface="cmr10"/>
              </a:rPr>
              <a:t>(3</a:t>
            </a:r>
            <a:r>
              <a:rPr sz="2039" spc="-7" dirty="0">
                <a:latin typeface="cmr10"/>
                <a:cs typeface="cmr10"/>
              </a:rPr>
              <a:t>.</a:t>
            </a:r>
            <a:r>
              <a:rPr sz="2039" spc="-14" dirty="0">
                <a:latin typeface="cmr10"/>
                <a:cs typeface="cmr10"/>
              </a:rPr>
              <a:t>13)</a:t>
            </a:r>
            <a:endParaRPr sz="2039">
              <a:latin typeface="cmr10"/>
              <a:cs typeface="cmr1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3087" y="4375547"/>
            <a:ext cx="3617863" cy="398483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450933" algn="ctr">
              <a:spcBef>
                <a:spcPts val="70"/>
              </a:spcBef>
            </a:pPr>
            <a:r>
              <a:rPr sz="2531" spc="60" dirty="0">
                <a:latin typeface="Times New Roman"/>
                <a:cs typeface="Times New Roman"/>
              </a:rPr>
              <a:t>Covariance</a:t>
            </a:r>
            <a:r>
              <a:rPr sz="2531" spc="190" dirty="0">
                <a:latin typeface="Times New Roman"/>
                <a:cs typeface="Times New Roman"/>
              </a:rPr>
              <a:t> </a:t>
            </a:r>
            <a:r>
              <a:rPr sz="2531" spc="109" dirty="0">
                <a:latin typeface="Times New Roman"/>
                <a:cs typeface="Times New Roman"/>
              </a:rPr>
              <a:t>matrix:</a:t>
            </a:r>
            <a:endParaRPr sz="2531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484708" y="5137888"/>
            <a:ext cx="894308" cy="426056"/>
          </a:xfrm>
          <a:prstGeom prst="rect">
            <a:avLst/>
          </a:prstGeom>
        </p:spPr>
        <p:txBody>
          <a:bodyPr vert="horz" wrap="square" lIns="0" tIns="9376" rIns="0" bIns="0" rtlCol="0">
            <a:spAutoFit/>
          </a:bodyPr>
          <a:lstStyle/>
          <a:p>
            <a:pPr marL="8929">
              <a:spcBef>
                <a:spcPts val="74"/>
              </a:spcBef>
            </a:pPr>
            <a:r>
              <a:rPr sz="2707" spc="-7" dirty="0">
                <a:latin typeface="cmr10"/>
                <a:cs typeface="cmr10"/>
              </a:rPr>
              <a:t>(3.14)</a:t>
            </a:r>
            <a:endParaRPr sz="2707">
              <a:latin typeface="cmr10"/>
              <a:cs typeface="cmr1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A83D12-2654-488C-BFC3-97E3A58069C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250156" y="2317901"/>
            <a:ext cx="3623221" cy="2724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C3741C-AD8F-4B0D-AB08-A672314064F2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91084" y="3410730"/>
            <a:ext cx="5755556" cy="2513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2D1270-5D09-47BF-B623-7D0BE25FB8CF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893094" y="5185590"/>
            <a:ext cx="2482639" cy="26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237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nrise.potx" id="{D8A32ADA-880D-4B77-8DE3-D224BC9E01DC}" vid="{0E8E0AD2-D987-4A5A-BBF5-3EA2914C8C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sunrise</Template>
  <TotalTime>2668</TotalTime>
  <Words>1432</Words>
  <Application>Microsoft Macintosh PowerPoint</Application>
  <PresentationFormat>On-screen Show (4:3)</PresentationFormat>
  <Paragraphs>209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9" baseType="lpstr">
      <vt:lpstr>MS Gothic</vt:lpstr>
      <vt:lpstr>Arial</vt:lpstr>
      <vt:lpstr>Book Antiqua</vt:lpstr>
      <vt:lpstr>Bookman Old Style</vt:lpstr>
      <vt:lpstr>Calibri</vt:lpstr>
      <vt:lpstr>Calibri Light</vt:lpstr>
      <vt:lpstr>Cambria</vt:lpstr>
      <vt:lpstr>Cambria Math</vt:lpstr>
      <vt:lpstr>Century</vt:lpstr>
      <vt:lpstr>cmr10</vt:lpstr>
      <vt:lpstr>DejaVu Sans</vt:lpstr>
      <vt:lpstr>DejaVu Serif</vt:lpstr>
      <vt:lpstr>Latin modern math</vt:lpstr>
      <vt:lpstr>Lucida Sans Unicode</vt:lpstr>
      <vt:lpstr>Times New Roman</vt:lpstr>
      <vt:lpstr>Verdana</vt:lpstr>
      <vt:lpstr>Office Theme</vt:lpstr>
      <vt:lpstr>Probability Mass Function</vt:lpstr>
      <vt:lpstr>Probability Density Function</vt:lpstr>
      <vt:lpstr>Computing Marginal  Probability with the Sum Rule</vt:lpstr>
      <vt:lpstr>Conditional Probability</vt:lpstr>
      <vt:lpstr>Chain Rule of Probability</vt:lpstr>
      <vt:lpstr>Independence</vt:lpstr>
      <vt:lpstr>Conditional Independence</vt:lpstr>
      <vt:lpstr>Expectation</vt:lpstr>
      <vt:lpstr>Variance and Covariance</vt:lpstr>
      <vt:lpstr>Bernoulli Distribution</vt:lpstr>
      <vt:lpstr>Gaussian Distribution</vt:lpstr>
      <vt:lpstr>Gaussian Distribution</vt:lpstr>
      <vt:lpstr>Multivariate Gaussian</vt:lpstr>
      <vt:lpstr>More Distributions</vt:lpstr>
      <vt:lpstr>Empirical Distribution</vt:lpstr>
      <vt:lpstr>Mixture Distributions</vt:lpstr>
      <vt:lpstr>Logistic Sigmoid</vt:lpstr>
      <vt:lpstr>Softplus Function</vt:lpstr>
      <vt:lpstr>Bayes’ Rule</vt:lpstr>
      <vt:lpstr>Information Theory</vt:lpstr>
      <vt:lpstr>Entropy of a Bernoulli Variable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Mahon</dc:creator>
  <cp:lastModifiedBy>Yu, Dantong</cp:lastModifiedBy>
  <cp:revision>89</cp:revision>
  <dcterms:created xsi:type="dcterms:W3CDTF">2023-03-03T17:01:21Z</dcterms:created>
  <dcterms:modified xsi:type="dcterms:W3CDTF">2023-07-13T02:00:44Z</dcterms:modified>
</cp:coreProperties>
</file>

<file path=docProps/thumbnail.jpeg>
</file>